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97" r:id="rId3"/>
    <p:sldId id="281" r:id="rId4"/>
    <p:sldId id="296" r:id="rId5"/>
    <p:sldId id="291" r:id="rId6"/>
    <p:sldId id="295" r:id="rId7"/>
    <p:sldId id="290" r:id="rId8"/>
    <p:sldId id="294" r:id="rId9"/>
    <p:sldId id="277" r:id="rId10"/>
    <p:sldId id="306" r:id="rId11"/>
    <p:sldId id="292" r:id="rId12"/>
    <p:sldId id="293" r:id="rId13"/>
    <p:sldId id="298" r:id="rId14"/>
    <p:sldId id="299" r:id="rId15"/>
    <p:sldId id="300" r:id="rId16"/>
    <p:sldId id="301" r:id="rId17"/>
    <p:sldId id="302" r:id="rId18"/>
    <p:sldId id="288" r:id="rId19"/>
    <p:sldId id="273" r:id="rId20"/>
    <p:sldId id="303" r:id="rId21"/>
    <p:sldId id="289" r:id="rId22"/>
    <p:sldId id="305" r:id="rId23"/>
    <p:sldId id="279" r:id="rId24"/>
    <p:sldId id="270" r:id="rId25"/>
    <p:sldId id="304" r:id="rId26"/>
  </p:sldIdLst>
  <p:sldSz cx="9144000" cy="6858000" type="screen4x3"/>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43"/>
  </p:normalViewPr>
  <p:slideViewPr>
    <p:cSldViewPr>
      <p:cViewPr varScale="1">
        <p:scale>
          <a:sx n="90" d="100"/>
          <a:sy n="90" d="100"/>
        </p:scale>
        <p:origin x="1744" y="20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tiff>
</file>

<file path=ppt/media/image2.tiff>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nl-NL"/>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nl-NL"/>
          </a:p>
        </p:txBody>
      </p:sp>
      <p:sp>
        <p:nvSpPr>
          <p:cNvPr id="4" name="Date Placeholder 3"/>
          <p:cNvSpPr>
            <a:spLocks noGrp="1"/>
          </p:cNvSpPr>
          <p:nvPr>
            <p:ph type="dt" sz="half" idx="10"/>
          </p:nvPr>
        </p:nvSpPr>
        <p:spPr/>
        <p:txBody>
          <a:bodyPr/>
          <a:lstStyle/>
          <a:p>
            <a:fld id="{54730E4F-7611-41D3-9AC7-222C29D0C883}" type="datetimeFigureOut">
              <a:rPr lang="nl-NL" smtClean="0"/>
              <a:t>24-04-19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866F6252-6181-4C06-B606-F3FB9CCACC0C}" type="slidenum">
              <a:rPr lang="nl-NL" smtClean="0"/>
              <a:t>‹nr.›</a:t>
            </a:fld>
            <a:endParaRPr lang="nl-NL"/>
          </a:p>
        </p:txBody>
      </p:sp>
    </p:spTree>
    <p:extLst>
      <p:ext uri="{BB962C8B-B14F-4D97-AF65-F5344CB8AC3E}">
        <p14:creationId xmlns:p14="http://schemas.microsoft.com/office/powerpoint/2010/main" val="31293336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p:cNvSpPr>
            <a:spLocks noGrp="1"/>
          </p:cNvSpPr>
          <p:nvPr>
            <p:ph type="dt" sz="half" idx="10"/>
          </p:nvPr>
        </p:nvSpPr>
        <p:spPr/>
        <p:txBody>
          <a:bodyPr/>
          <a:lstStyle/>
          <a:p>
            <a:fld id="{54730E4F-7611-41D3-9AC7-222C29D0C883}" type="datetimeFigureOut">
              <a:rPr lang="nl-NL" smtClean="0"/>
              <a:t>24-04-19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866F6252-6181-4C06-B606-F3FB9CCACC0C}" type="slidenum">
              <a:rPr lang="nl-NL" smtClean="0"/>
              <a:t>‹nr.›</a:t>
            </a:fld>
            <a:endParaRPr lang="nl-NL"/>
          </a:p>
        </p:txBody>
      </p:sp>
    </p:spTree>
    <p:extLst>
      <p:ext uri="{BB962C8B-B14F-4D97-AF65-F5344CB8AC3E}">
        <p14:creationId xmlns:p14="http://schemas.microsoft.com/office/powerpoint/2010/main" val="28157750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nl-NL"/>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p:cNvSpPr>
            <a:spLocks noGrp="1"/>
          </p:cNvSpPr>
          <p:nvPr>
            <p:ph type="dt" sz="half" idx="10"/>
          </p:nvPr>
        </p:nvSpPr>
        <p:spPr/>
        <p:txBody>
          <a:bodyPr/>
          <a:lstStyle/>
          <a:p>
            <a:fld id="{54730E4F-7611-41D3-9AC7-222C29D0C883}" type="datetimeFigureOut">
              <a:rPr lang="nl-NL" smtClean="0"/>
              <a:t>24-04-19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866F6252-6181-4C06-B606-F3FB9CCACC0C}" type="slidenum">
              <a:rPr lang="nl-NL" smtClean="0"/>
              <a:t>‹nr.›</a:t>
            </a:fld>
            <a:endParaRPr lang="nl-NL"/>
          </a:p>
        </p:txBody>
      </p:sp>
    </p:spTree>
    <p:extLst>
      <p:ext uri="{BB962C8B-B14F-4D97-AF65-F5344CB8AC3E}">
        <p14:creationId xmlns:p14="http://schemas.microsoft.com/office/powerpoint/2010/main" val="3961307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p:cNvSpPr>
            <a:spLocks noGrp="1"/>
          </p:cNvSpPr>
          <p:nvPr>
            <p:ph type="dt" sz="half" idx="10"/>
          </p:nvPr>
        </p:nvSpPr>
        <p:spPr/>
        <p:txBody>
          <a:bodyPr/>
          <a:lstStyle/>
          <a:p>
            <a:fld id="{54730E4F-7611-41D3-9AC7-222C29D0C883}" type="datetimeFigureOut">
              <a:rPr lang="nl-NL" smtClean="0"/>
              <a:t>24-04-19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866F6252-6181-4C06-B606-F3FB9CCACC0C}" type="slidenum">
              <a:rPr lang="nl-NL" smtClean="0"/>
              <a:t>‹nr.›</a:t>
            </a:fld>
            <a:endParaRPr lang="nl-NL"/>
          </a:p>
        </p:txBody>
      </p:sp>
    </p:spTree>
    <p:extLst>
      <p:ext uri="{BB962C8B-B14F-4D97-AF65-F5344CB8AC3E}">
        <p14:creationId xmlns:p14="http://schemas.microsoft.com/office/powerpoint/2010/main" val="2861725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nl-NL"/>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4730E4F-7611-41D3-9AC7-222C29D0C883}" type="datetimeFigureOut">
              <a:rPr lang="nl-NL" smtClean="0"/>
              <a:t>24-04-19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866F6252-6181-4C06-B606-F3FB9CCACC0C}" type="slidenum">
              <a:rPr lang="nl-NL" smtClean="0"/>
              <a:t>‹nr.›</a:t>
            </a:fld>
            <a:endParaRPr lang="nl-NL"/>
          </a:p>
        </p:txBody>
      </p:sp>
    </p:spTree>
    <p:extLst>
      <p:ext uri="{BB962C8B-B14F-4D97-AF65-F5344CB8AC3E}">
        <p14:creationId xmlns:p14="http://schemas.microsoft.com/office/powerpoint/2010/main" val="2719516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Date Placeholder 4"/>
          <p:cNvSpPr>
            <a:spLocks noGrp="1"/>
          </p:cNvSpPr>
          <p:nvPr>
            <p:ph type="dt" sz="half" idx="10"/>
          </p:nvPr>
        </p:nvSpPr>
        <p:spPr/>
        <p:txBody>
          <a:bodyPr/>
          <a:lstStyle/>
          <a:p>
            <a:fld id="{54730E4F-7611-41D3-9AC7-222C29D0C883}" type="datetimeFigureOut">
              <a:rPr lang="nl-NL" smtClean="0"/>
              <a:t>24-04-19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866F6252-6181-4C06-B606-F3FB9CCACC0C}" type="slidenum">
              <a:rPr lang="nl-NL" smtClean="0"/>
              <a:t>‹nr.›</a:t>
            </a:fld>
            <a:endParaRPr lang="nl-NL"/>
          </a:p>
        </p:txBody>
      </p:sp>
    </p:spTree>
    <p:extLst>
      <p:ext uri="{BB962C8B-B14F-4D97-AF65-F5344CB8AC3E}">
        <p14:creationId xmlns:p14="http://schemas.microsoft.com/office/powerpoint/2010/main" val="3399726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nl-NL"/>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7" name="Date Placeholder 6"/>
          <p:cNvSpPr>
            <a:spLocks noGrp="1"/>
          </p:cNvSpPr>
          <p:nvPr>
            <p:ph type="dt" sz="half" idx="10"/>
          </p:nvPr>
        </p:nvSpPr>
        <p:spPr/>
        <p:txBody>
          <a:bodyPr/>
          <a:lstStyle/>
          <a:p>
            <a:fld id="{54730E4F-7611-41D3-9AC7-222C29D0C883}" type="datetimeFigureOut">
              <a:rPr lang="nl-NL" smtClean="0"/>
              <a:t>24-04-19</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866F6252-6181-4C06-B606-F3FB9CCACC0C}" type="slidenum">
              <a:rPr lang="nl-NL" smtClean="0"/>
              <a:t>‹nr.›</a:t>
            </a:fld>
            <a:endParaRPr lang="nl-NL"/>
          </a:p>
        </p:txBody>
      </p:sp>
    </p:spTree>
    <p:extLst>
      <p:ext uri="{BB962C8B-B14F-4D97-AF65-F5344CB8AC3E}">
        <p14:creationId xmlns:p14="http://schemas.microsoft.com/office/powerpoint/2010/main" val="8292617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NL"/>
          </a:p>
        </p:txBody>
      </p:sp>
      <p:sp>
        <p:nvSpPr>
          <p:cNvPr id="3" name="Date Placeholder 2"/>
          <p:cNvSpPr>
            <a:spLocks noGrp="1"/>
          </p:cNvSpPr>
          <p:nvPr>
            <p:ph type="dt" sz="half" idx="10"/>
          </p:nvPr>
        </p:nvSpPr>
        <p:spPr/>
        <p:txBody>
          <a:bodyPr/>
          <a:lstStyle/>
          <a:p>
            <a:fld id="{54730E4F-7611-41D3-9AC7-222C29D0C883}" type="datetimeFigureOut">
              <a:rPr lang="nl-NL" smtClean="0"/>
              <a:t>24-04-19</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866F6252-6181-4C06-B606-F3FB9CCACC0C}" type="slidenum">
              <a:rPr lang="nl-NL" smtClean="0"/>
              <a:t>‹nr.›</a:t>
            </a:fld>
            <a:endParaRPr lang="nl-NL"/>
          </a:p>
        </p:txBody>
      </p:sp>
    </p:spTree>
    <p:extLst>
      <p:ext uri="{BB962C8B-B14F-4D97-AF65-F5344CB8AC3E}">
        <p14:creationId xmlns:p14="http://schemas.microsoft.com/office/powerpoint/2010/main" val="28876786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730E4F-7611-41D3-9AC7-222C29D0C883}" type="datetimeFigureOut">
              <a:rPr lang="nl-NL" smtClean="0"/>
              <a:t>24-04-19</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866F6252-6181-4C06-B606-F3FB9CCACC0C}" type="slidenum">
              <a:rPr lang="nl-NL" smtClean="0"/>
              <a:t>‹nr.›</a:t>
            </a:fld>
            <a:endParaRPr lang="nl-NL"/>
          </a:p>
        </p:txBody>
      </p:sp>
    </p:spTree>
    <p:extLst>
      <p:ext uri="{BB962C8B-B14F-4D97-AF65-F5344CB8AC3E}">
        <p14:creationId xmlns:p14="http://schemas.microsoft.com/office/powerpoint/2010/main" val="809628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nl-NL"/>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4730E4F-7611-41D3-9AC7-222C29D0C883}" type="datetimeFigureOut">
              <a:rPr lang="nl-NL" smtClean="0"/>
              <a:t>24-04-19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866F6252-6181-4C06-B606-F3FB9CCACC0C}" type="slidenum">
              <a:rPr lang="nl-NL" smtClean="0"/>
              <a:t>‹nr.›</a:t>
            </a:fld>
            <a:endParaRPr lang="nl-NL"/>
          </a:p>
        </p:txBody>
      </p:sp>
    </p:spTree>
    <p:extLst>
      <p:ext uri="{BB962C8B-B14F-4D97-AF65-F5344CB8AC3E}">
        <p14:creationId xmlns:p14="http://schemas.microsoft.com/office/powerpoint/2010/main" val="3631481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nl-NL"/>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4730E4F-7611-41D3-9AC7-222C29D0C883}" type="datetimeFigureOut">
              <a:rPr lang="nl-NL" smtClean="0"/>
              <a:t>24-04-19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866F6252-6181-4C06-B606-F3FB9CCACC0C}" type="slidenum">
              <a:rPr lang="nl-NL" smtClean="0"/>
              <a:t>‹nr.›</a:t>
            </a:fld>
            <a:endParaRPr lang="nl-NL"/>
          </a:p>
        </p:txBody>
      </p:sp>
    </p:spTree>
    <p:extLst>
      <p:ext uri="{BB962C8B-B14F-4D97-AF65-F5344CB8AC3E}">
        <p14:creationId xmlns:p14="http://schemas.microsoft.com/office/powerpoint/2010/main" val="394709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nl-NL"/>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730E4F-7611-41D3-9AC7-222C29D0C883}" type="datetimeFigureOut">
              <a:rPr lang="nl-NL" smtClean="0"/>
              <a:t>24-04-19</a:t>
            </a:fld>
            <a:endParaRPr lang="nl-NL"/>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6F6252-6181-4C06-B606-F3FB9CCACC0C}" type="slidenum">
              <a:rPr lang="nl-NL" smtClean="0"/>
              <a:t>‹nr.›</a:t>
            </a:fld>
            <a:endParaRPr lang="nl-NL"/>
          </a:p>
        </p:txBody>
      </p:sp>
    </p:spTree>
    <p:extLst>
      <p:ext uri="{BB962C8B-B14F-4D97-AF65-F5344CB8AC3E}">
        <p14:creationId xmlns:p14="http://schemas.microsoft.com/office/powerpoint/2010/main" val="7046283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1828800"/>
          </a:xfrm>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Welkom.</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err="1">
                <a:latin typeface="Times New Roman" panose="02020603050405020304" pitchFamily="18" charset="0"/>
                <a:cs typeface="Times New Roman" panose="02020603050405020304" pitchFamily="18" charset="0"/>
              </a:rPr>
              <a:t>Bedankt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dat</a:t>
            </a:r>
            <a:r>
              <a:rPr lang="en-US" sz="2000" dirty="0">
                <a:latin typeface="Times New Roman" panose="02020603050405020304" pitchFamily="18" charset="0"/>
                <a:cs typeface="Times New Roman" panose="02020603050405020304" pitchFamily="18" charset="0"/>
              </a:rPr>
              <a:t> je de </a:t>
            </a:r>
            <a:r>
              <a:rPr lang="en-US" sz="2000" dirty="0" err="1">
                <a:latin typeface="Times New Roman" panose="02020603050405020304" pitchFamily="18" charset="0"/>
                <a:cs typeface="Times New Roman" panose="02020603050405020304" pitchFamily="18" charset="0"/>
              </a:rPr>
              <a:t>tijd</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neemt</a:t>
            </a:r>
            <a:r>
              <a:rPr lang="en-US" sz="2000" dirty="0">
                <a:latin typeface="Times New Roman" panose="02020603050405020304" pitchFamily="18" charset="0"/>
                <a:cs typeface="Times New Roman" panose="02020603050405020304" pitchFamily="18" charset="0"/>
              </a:rPr>
              <a:t> om </a:t>
            </a:r>
            <a:r>
              <a:rPr lang="en-US" sz="2000" dirty="0" err="1">
                <a:latin typeface="Times New Roman" panose="02020603050405020304" pitchFamily="18" charset="0"/>
                <a:cs typeface="Times New Roman" panose="02020603050405020304" pitchFamily="18" charset="0"/>
              </a:rPr>
              <a:t>deel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nemen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aan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dit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onderzoek</a:t>
            </a:r>
            <a:r>
              <a:rPr lang="en-US" sz="2000" dirty="0">
                <a:latin typeface="Times New Roman" panose="02020603050405020304" pitchFamily="18" charset="0"/>
                <a:cs typeface="Times New Roman" panose="02020603050405020304" pitchFamily="18" charset="0"/>
              </a:rPr>
              <a:t>!</a:t>
            </a:r>
          </a:p>
          <a:p>
            <a:pPr marL="0" indent="0" algn="ctr">
              <a:buNone/>
            </a:pPr>
            <a:r>
              <a:rPr lang="en-US" sz="2000" dirty="0" err="1">
                <a:latin typeface="Times New Roman" panose="02020603050405020304" pitchFamily="18" charset="0"/>
                <a:cs typeface="Times New Roman" panose="02020603050405020304" pitchFamily="18" charset="0"/>
              </a:rPr>
              <a:t>Binnen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dit</a:t>
            </a:r>
            <a:r>
              <a:rPr lang="en-US" sz="2000" dirty="0">
                <a:latin typeface="Times New Roman" panose="02020603050405020304" pitchFamily="18" charset="0"/>
                <a:cs typeface="Times New Roman" panose="02020603050405020304" pitchFamily="18" charset="0"/>
              </a:rPr>
              <a:t> experiment </a:t>
            </a:r>
            <a:r>
              <a:rPr lang="en-US" sz="2000" dirty="0" err="1">
                <a:latin typeface="Times New Roman" panose="02020603050405020304" pitchFamily="18" charset="0"/>
                <a:cs typeface="Times New Roman" panose="02020603050405020304" pitchFamily="18" charset="0"/>
              </a:rPr>
              <a:t>zal</a:t>
            </a:r>
            <a:r>
              <a:rPr lang="en-US" sz="2000" dirty="0">
                <a:latin typeface="Times New Roman" panose="02020603050405020304" pitchFamily="18" charset="0"/>
                <a:cs typeface="Times New Roman" panose="02020603050405020304" pitchFamily="18" charset="0"/>
              </a:rPr>
              <a:t> je twee taken </a:t>
            </a:r>
            <a:r>
              <a:rPr lang="en-US" sz="2000" dirty="0" err="1">
                <a:latin typeface="Times New Roman" panose="02020603050405020304" pitchFamily="18" charset="0"/>
                <a:cs typeface="Times New Roman" panose="02020603050405020304" pitchFamily="18" charset="0"/>
              </a:rPr>
              <a:t>taken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uit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gaan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voeren</a:t>
            </a:r>
            <a:r>
              <a:rPr lang="en-US" sz="2000" dirty="0">
                <a:latin typeface="Times New Roman" panose="02020603050405020304" pitchFamily="18" charset="0"/>
                <a:cs typeface="Times New Roman" panose="02020603050405020304" pitchFamily="18" charset="0"/>
              </a:rPr>
              <a:t>.</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
        <p:nvSpPr>
          <p:cNvPr id="8"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err="1">
                <a:latin typeface="Times New Roman" panose="02020603050405020304" pitchFamily="18" charset="0"/>
                <a:cs typeface="Times New Roman" panose="02020603050405020304" pitchFamily="18" charset="0"/>
              </a:rPr>
              <a:t>Druk</a:t>
            </a:r>
            <a:r>
              <a:rPr lang="en-US" sz="1800" dirty="0">
                <a:latin typeface="Times New Roman" panose="02020603050405020304" pitchFamily="18" charset="0"/>
                <a:cs typeface="Times New Roman" panose="02020603050405020304" pitchFamily="18" charset="0"/>
              </a:rPr>
              <a:t> op de </a:t>
            </a:r>
            <a:r>
              <a:rPr lang="en-US" sz="1800" dirty="0" err="1">
                <a:latin typeface="Times New Roman" panose="02020603050405020304" pitchFamily="18" charset="0"/>
                <a:cs typeface="Times New Roman" panose="02020603050405020304" pitchFamily="18" charset="0"/>
              </a:rPr>
              <a:t>spatiebalk</a:t>
            </a:r>
            <a:r>
              <a:rPr lang="en-US" sz="1800" dirty="0">
                <a:latin typeface="Times New Roman" panose="02020603050405020304" pitchFamily="18" charset="0"/>
                <a:cs typeface="Times New Roman" panose="02020603050405020304" pitchFamily="18" charset="0"/>
              </a:rPr>
              <a:t> om door </a:t>
            </a:r>
            <a:r>
              <a:rPr lang="en-US" sz="1800" dirty="0" err="1">
                <a:latin typeface="Times New Roman" panose="02020603050405020304" pitchFamily="18" charset="0"/>
                <a:cs typeface="Times New Roman" panose="02020603050405020304" pitchFamily="18" charset="0"/>
              </a:rPr>
              <a:t>te</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gaan</a:t>
            </a:r>
            <a:r>
              <a:rPr lang="en-US" sz="1800" dirty="0">
                <a:latin typeface="Times New Roman" panose="02020603050405020304" pitchFamily="18" charset="0"/>
                <a:cs typeface="Times New Roman" panose="02020603050405020304" pitchFamily="18" charset="0"/>
              </a:rPr>
              <a:t>.</a:t>
            </a: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3763057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The search task will now be initialized.</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Loading the search task can take up to 30 seconds. </a:t>
            </a:r>
          </a:p>
          <a:p>
            <a:pPr marL="0" indent="0" algn="ctr">
              <a:buNone/>
            </a:pPr>
            <a:r>
              <a:rPr lang="en-US" sz="2000" dirty="0">
                <a:latin typeface="Times New Roman" panose="02020603050405020304" pitchFamily="18" charset="0"/>
                <a:cs typeface="Times New Roman" panose="02020603050405020304" pitchFamily="18" charset="0"/>
              </a:rPr>
              <a:t>Please remain seated.</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17579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Well done!</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We will get back to this task in a bit.</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
        <p:nvSpPr>
          <p:cNvPr id="5"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latin typeface="Times New Roman" panose="02020603050405020304" pitchFamily="18" charset="0"/>
                <a:cs typeface="Times New Roman" panose="02020603050405020304" pitchFamily="18" charset="0"/>
              </a:rPr>
              <a:t>Press the spacebar to continue.</a:t>
            </a: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5437301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Well done!</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Your score :</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
        <p:nvSpPr>
          <p:cNvPr id="5"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latin typeface="Times New Roman" panose="02020603050405020304" pitchFamily="18" charset="0"/>
                <a:cs typeface="Times New Roman" panose="02020603050405020304" pitchFamily="18" charset="0"/>
              </a:rPr>
              <a:t>Press the spacebar to continue.</a:t>
            </a: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33935560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5257800"/>
          </a:xfrm>
        </p:spPr>
        <p:txBody>
          <a:bodyPr>
            <a:normAutofit/>
          </a:bodyPr>
          <a:lstStyle/>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r>
              <a:rPr lang="nl-NL" sz="2000" dirty="0">
                <a:latin typeface="Times New Roman" panose="02020603050405020304" pitchFamily="18" charset="0"/>
                <a:cs typeface="Times New Roman" panose="02020603050405020304" pitchFamily="18" charset="0"/>
              </a:rPr>
              <a:t>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start of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search game, </a:t>
            </a:r>
            <a:r>
              <a:rPr lang="nl-NL" sz="2000" dirty="0" err="1">
                <a:latin typeface="Times New Roman" panose="02020603050405020304" pitchFamily="18" charset="0"/>
                <a:cs typeface="Times New Roman" panose="02020603050405020304" pitchFamily="18" charset="0"/>
              </a:rPr>
              <a:t>you</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will</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see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above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displayed</a:t>
            </a:r>
            <a:r>
              <a:rPr lang="nl-NL" sz="2000" dirty="0">
                <a:latin typeface="Times New Roman" panose="02020603050405020304" pitchFamily="18" charset="0"/>
                <a:cs typeface="Times New Roman" panose="02020603050405020304" pitchFamily="18" charset="0"/>
              </a:rPr>
              <a:t> screen. As </a:t>
            </a:r>
            <a:r>
              <a:rPr lang="nl-NL" sz="2000" dirty="0" err="1">
                <a:latin typeface="Times New Roman" panose="02020603050405020304" pitchFamily="18" charset="0"/>
                <a:cs typeface="Times New Roman" panose="02020603050405020304" pitchFamily="18" charset="0"/>
              </a:rPr>
              <a:t>you</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might</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notice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character</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that</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you</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previously</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moved</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through</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maze</a:t>
            </a:r>
            <a:r>
              <a:rPr lang="nl-NL" sz="2000" dirty="0">
                <a:latin typeface="Times New Roman" panose="02020603050405020304" pitchFamily="18" charset="0"/>
                <a:cs typeface="Times New Roman" panose="02020603050405020304" pitchFamily="18" charset="0"/>
              </a:rPr>
              <a:t> is </a:t>
            </a:r>
            <a:r>
              <a:rPr lang="nl-NL" sz="2000" dirty="0" err="1">
                <a:latin typeface="Times New Roman" panose="02020603050405020304" pitchFamily="18" charset="0"/>
                <a:cs typeface="Times New Roman" panose="02020603050405020304" pitchFamily="18" charset="0"/>
              </a:rPr>
              <a:t>presented</a:t>
            </a:r>
            <a:r>
              <a:rPr lang="nl-NL" sz="2000" dirty="0">
                <a:latin typeface="Times New Roman" panose="02020603050405020304" pitchFamily="18" charset="0"/>
                <a:cs typeface="Times New Roman" panose="02020603050405020304" pitchFamily="18" charset="0"/>
              </a:rPr>
              <a:t> in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center of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screen. </a:t>
            </a: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r>
              <a:rPr lang="nl-NL" sz="2000" dirty="0" err="1">
                <a:latin typeface="Times New Roman" panose="02020603050405020304" pitchFamily="18" charset="0"/>
                <a:cs typeface="Times New Roman" panose="02020603050405020304" pitchFamily="18" charset="0"/>
              </a:rPr>
              <a:t>Once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again</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you</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will</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be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able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to</a:t>
            </a:r>
            <a:r>
              <a:rPr lang="nl-NL" sz="2000" dirty="0">
                <a:latin typeface="Times New Roman" panose="02020603050405020304" pitchFamily="18" charset="0"/>
                <a:cs typeface="Times New Roman" panose="02020603050405020304" pitchFamily="18" charset="0"/>
              </a:rPr>
              <a:t> control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character</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by</a:t>
            </a:r>
            <a:r>
              <a:rPr lang="nl-NL" sz="2000" dirty="0">
                <a:latin typeface="Times New Roman" panose="02020603050405020304" pitchFamily="18" charset="0"/>
                <a:cs typeface="Times New Roman" panose="02020603050405020304" pitchFamily="18" charset="0"/>
              </a:rPr>
              <a:t> making </a:t>
            </a:r>
            <a:r>
              <a:rPr lang="nl-NL" sz="2000" dirty="0" err="1">
                <a:latin typeface="Times New Roman" panose="02020603050405020304" pitchFamily="18" charset="0"/>
                <a:cs typeface="Times New Roman" panose="02020603050405020304" pitchFamily="18" charset="0"/>
              </a:rPr>
              <a:t>use</a:t>
            </a:r>
            <a:r>
              <a:rPr lang="nl-NL" sz="2000" dirty="0">
                <a:latin typeface="Times New Roman" panose="02020603050405020304" pitchFamily="18" charset="0"/>
                <a:cs typeface="Times New Roman" panose="02020603050405020304" pitchFamily="18" charset="0"/>
              </a:rPr>
              <a:t> of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joystick.</a:t>
            </a: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p:txBody>
      </p:sp>
      <p:sp>
        <p:nvSpPr>
          <p:cNvPr id="6"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cs typeface="Times New Roman" panose="02020603050405020304" pitchFamily="18" charset="0"/>
              </a:rPr>
              <a:t>Press the spacebar to continue.</a:t>
            </a:r>
            <a:endParaRPr lang="en-US" sz="1800" dirty="0">
              <a:latin typeface="+mj-lt"/>
              <a:cs typeface="Times New Roman" panose="02020603050405020304" pitchFamily="18" charset="0"/>
            </a:endParaRPr>
          </a:p>
          <a:p>
            <a:pPr marL="0" indent="0" algn="ctr">
              <a:buFont typeface="Arial" panose="020B0604020202020204" pitchFamily="34" charset="0"/>
              <a:buNone/>
            </a:pPr>
            <a:endParaRPr lang="en-US" sz="1800" dirty="0">
              <a:latin typeface="+mj-lt"/>
              <a:cs typeface="Times New Roman" panose="02020603050405020304" pitchFamily="18" charset="0"/>
            </a:endParaRPr>
          </a:p>
          <a:p>
            <a:pPr marL="0" indent="0" algn="ctr">
              <a:buFont typeface="Arial" panose="020B0604020202020204" pitchFamily="34" charset="0"/>
              <a:buNone/>
            </a:pPr>
            <a:endParaRPr lang="en-US" sz="1800" dirty="0">
              <a:latin typeface="+mj-lt"/>
              <a:cs typeface="Times New Roman" panose="02020603050405020304" pitchFamily="18" charset="0"/>
            </a:endParaRPr>
          </a:p>
          <a:p>
            <a:pPr marL="0" indent="0" algn="ctr">
              <a:buFont typeface="Arial" panose="020B0604020202020204" pitchFamily="34" charset="0"/>
              <a:buNone/>
            </a:pPr>
            <a:endParaRPr lang="en-US" sz="1800" dirty="0">
              <a:latin typeface="+mj-lt"/>
              <a:cs typeface="Times New Roman" panose="02020603050405020304" pitchFamily="18" charset="0"/>
            </a:endParaRPr>
          </a:p>
          <a:p>
            <a:pPr marL="0" indent="0" algn="ctr">
              <a:buFont typeface="Arial" panose="020B0604020202020204" pitchFamily="34" charset="0"/>
              <a:buNone/>
            </a:pPr>
            <a:endParaRPr lang="en-US" sz="1800" dirty="0">
              <a:latin typeface="+mj-lt"/>
              <a:cs typeface="Times New Roman" panose="02020603050405020304" pitchFamily="18" charset="0"/>
            </a:endParaRPr>
          </a:p>
          <a:p>
            <a:pPr marL="0" indent="0" algn="ctr">
              <a:buFont typeface="Arial" panose="020B0604020202020204" pitchFamily="34" charset="0"/>
              <a:buNone/>
            </a:pPr>
            <a:endParaRPr lang="en-US" sz="1800" dirty="0">
              <a:latin typeface="+mj-lt"/>
              <a:cs typeface="Times New Roman" panose="02020603050405020304" pitchFamily="18" charset="0"/>
            </a:endParaRPr>
          </a:p>
          <a:p>
            <a:pPr marL="0" indent="0" algn="ctr">
              <a:buFont typeface="Arial" panose="020B0604020202020204" pitchFamily="34" charset="0"/>
              <a:buNone/>
            </a:pPr>
            <a:endParaRPr lang="en-US" sz="1800" dirty="0">
              <a:latin typeface="+mj-lt"/>
              <a:cs typeface="Times New Roman" panose="02020603050405020304" pitchFamily="18" charset="0"/>
            </a:endParaRPr>
          </a:p>
          <a:p>
            <a:pPr marL="0" indent="0" algn="ctr">
              <a:buFont typeface="Arial" panose="020B0604020202020204" pitchFamily="34" charset="0"/>
              <a:buNone/>
            </a:pPr>
            <a:endParaRPr lang="en-US" sz="1800" dirty="0">
              <a:latin typeface="+mj-lt"/>
              <a:cs typeface="Times New Roman" panose="02020603050405020304" pitchFamily="18" charset="0"/>
            </a:endParaRPr>
          </a:p>
        </p:txBody>
      </p:sp>
      <p:pic>
        <p:nvPicPr>
          <p:cNvPr id="2" name="Afbeelding 1">
            <a:extLst>
              <a:ext uri="{FF2B5EF4-FFF2-40B4-BE49-F238E27FC236}">
                <a16:creationId xmlns:a16="http://schemas.microsoft.com/office/drawing/2014/main" id="{D65C2EAC-A54C-7F47-9B10-E65449E1F429}"/>
              </a:ext>
            </a:extLst>
          </p:cNvPr>
          <p:cNvPicPr>
            <a:picLocks noChangeAspect="1"/>
          </p:cNvPicPr>
          <p:nvPr/>
        </p:nvPicPr>
        <p:blipFill>
          <a:blip r:embed="rId2"/>
          <a:stretch>
            <a:fillRect/>
          </a:stretch>
        </p:blipFill>
        <p:spPr>
          <a:xfrm>
            <a:off x="2029040" y="267072"/>
            <a:ext cx="5080000" cy="3810000"/>
          </a:xfrm>
          <a:prstGeom prst="rect">
            <a:avLst/>
          </a:prstGeom>
        </p:spPr>
      </p:pic>
    </p:spTree>
    <p:extLst>
      <p:ext uri="{BB962C8B-B14F-4D97-AF65-F5344CB8AC3E}">
        <p14:creationId xmlns:p14="http://schemas.microsoft.com/office/powerpoint/2010/main" val="94900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5257800"/>
          </a:xfrm>
        </p:spPr>
        <p:txBody>
          <a:bodyPr>
            <a:noAutofit/>
          </a:bodyPr>
          <a:lstStyle/>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r>
              <a:rPr lang="nl-NL" sz="2000" dirty="0" err="1">
                <a:latin typeface="Times New Roman" panose="02020603050405020304" pitchFamily="18" charset="0"/>
                <a:cs typeface="Times New Roman" panose="02020603050405020304" pitchFamily="18" charset="0"/>
              </a:rPr>
              <a:t>By</a:t>
            </a:r>
            <a:r>
              <a:rPr lang="nl-NL" sz="2000" dirty="0">
                <a:latin typeface="Times New Roman" panose="02020603050405020304" pitchFamily="18" charset="0"/>
                <a:cs typeface="Times New Roman" panose="02020603050405020304" pitchFamily="18" charset="0"/>
              </a:rPr>
              <a:t> means of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character</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you</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can</a:t>
            </a:r>
            <a:r>
              <a:rPr lang="nl-NL" sz="2000" dirty="0">
                <a:latin typeface="Times New Roman" panose="02020603050405020304" pitchFamily="18" charset="0"/>
                <a:cs typeface="Times New Roman" panose="02020603050405020304" pitchFamily="18" charset="0"/>
              </a:rPr>
              <a:t> search </a:t>
            </a:r>
            <a:r>
              <a:rPr lang="nl-NL" sz="2000" dirty="0" err="1">
                <a:latin typeface="Times New Roman" panose="02020603050405020304" pitchFamily="18" charset="0"/>
                <a:cs typeface="Times New Roman" panose="02020603050405020304" pitchFamily="18" charset="0"/>
              </a:rPr>
              <a:t>for</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berry</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bushes</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that</a:t>
            </a:r>
            <a:r>
              <a:rPr lang="nl-NL" sz="2000" dirty="0">
                <a:latin typeface="Times New Roman" panose="02020603050405020304" pitchFamily="18" charset="0"/>
                <a:cs typeface="Times New Roman" panose="02020603050405020304" pitchFamily="18" charset="0"/>
              </a:rPr>
              <a:t> are </a:t>
            </a:r>
            <a:r>
              <a:rPr lang="nl-NL" sz="2000" dirty="0" err="1">
                <a:latin typeface="Times New Roman" panose="02020603050405020304" pitchFamily="18" charset="0"/>
                <a:cs typeface="Times New Roman" panose="02020603050405020304" pitchFamily="18" charset="0"/>
              </a:rPr>
              <a:t>hidden</a:t>
            </a:r>
            <a:r>
              <a:rPr lang="nl-NL" sz="2000" dirty="0">
                <a:latin typeface="Times New Roman" panose="02020603050405020304" pitchFamily="18" charset="0"/>
                <a:cs typeface="Times New Roman" panose="02020603050405020304" pitchFamily="18" charset="0"/>
              </a:rPr>
              <a:t> in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game environment. </a:t>
            </a:r>
            <a:r>
              <a:rPr lang="nl-NL" sz="2000" dirty="0" err="1">
                <a:latin typeface="Times New Roman" panose="02020603050405020304" pitchFamily="18" charset="0"/>
                <a:cs typeface="Times New Roman" panose="02020603050405020304" pitchFamily="18" charset="0"/>
              </a:rPr>
              <a:t>Whenever</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you</a:t>
            </a:r>
            <a:r>
              <a:rPr lang="nl-NL" sz="2000" dirty="0">
                <a:latin typeface="Times New Roman" panose="02020603050405020304" pitchFamily="18" charset="0"/>
                <a:cs typeface="Times New Roman" panose="02020603050405020304" pitchFamily="18" charset="0"/>
              </a:rPr>
              <a:t> move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character</a:t>
            </a:r>
            <a:r>
              <a:rPr lang="nl-NL" sz="2000" dirty="0">
                <a:latin typeface="Times New Roman" panose="02020603050405020304" pitchFamily="18" charset="0"/>
                <a:cs typeface="Times New Roman" panose="02020603050405020304" pitchFamily="18" charset="0"/>
              </a:rPr>
              <a:t> over a </a:t>
            </a:r>
            <a:r>
              <a:rPr lang="nl-NL" sz="2000" dirty="0" err="1">
                <a:latin typeface="Times New Roman" panose="02020603050405020304" pitchFamily="18" charset="0"/>
                <a:cs typeface="Times New Roman" panose="02020603050405020304" pitchFamily="18" charset="0"/>
              </a:rPr>
              <a:t>position</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where</a:t>
            </a:r>
            <a:r>
              <a:rPr lang="nl-NL" sz="2000" dirty="0">
                <a:latin typeface="Times New Roman" panose="02020603050405020304" pitchFamily="18" charset="0"/>
                <a:cs typeface="Times New Roman" panose="02020603050405020304" pitchFamily="18" charset="0"/>
              </a:rPr>
              <a:t> a </a:t>
            </a:r>
            <a:r>
              <a:rPr lang="nl-NL" sz="2000" dirty="0" err="1">
                <a:latin typeface="Times New Roman" panose="02020603050405020304" pitchFamily="18" charset="0"/>
                <a:cs typeface="Times New Roman" panose="02020603050405020304" pitchFamily="18" charset="0"/>
              </a:rPr>
              <a:t>berry</a:t>
            </a:r>
            <a:r>
              <a:rPr lang="nl-NL" sz="2000" dirty="0">
                <a:latin typeface="Times New Roman" panose="02020603050405020304" pitchFamily="18" charset="0"/>
                <a:cs typeface="Times New Roman" panose="02020603050405020304" pitchFamily="18" charset="0"/>
              </a:rPr>
              <a:t> bush is </a:t>
            </a:r>
            <a:r>
              <a:rPr lang="nl-NL" sz="2000" dirty="0" err="1">
                <a:latin typeface="Times New Roman" panose="02020603050405020304" pitchFamily="18" charset="0"/>
                <a:cs typeface="Times New Roman" panose="02020603050405020304" pitchFamily="18" charset="0"/>
              </a:rPr>
              <a:t>located</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that</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particular</a:t>
            </a:r>
            <a:r>
              <a:rPr lang="nl-NL" sz="2000" dirty="0">
                <a:latin typeface="Times New Roman" panose="02020603050405020304" pitchFamily="18" charset="0"/>
                <a:cs typeface="Times New Roman" panose="02020603050405020304" pitchFamily="18" charset="0"/>
              </a:rPr>
              <a:t> part of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berry</a:t>
            </a:r>
            <a:r>
              <a:rPr lang="nl-NL" sz="2000" dirty="0">
                <a:latin typeface="Times New Roman" panose="02020603050405020304" pitchFamily="18" charset="0"/>
                <a:cs typeface="Times New Roman" panose="02020603050405020304" pitchFamily="18" charset="0"/>
              </a:rPr>
              <a:t> bush </a:t>
            </a:r>
            <a:r>
              <a:rPr lang="nl-NL" sz="2000" dirty="0" err="1">
                <a:latin typeface="Times New Roman" panose="02020603050405020304" pitchFamily="18" charset="0"/>
                <a:cs typeface="Times New Roman" panose="02020603050405020304" pitchFamily="18" charset="0"/>
              </a:rPr>
              <a:t>will</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become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visible</a:t>
            </a:r>
            <a:r>
              <a:rPr lang="nl-NL" sz="2000" dirty="0">
                <a:latin typeface="Times New Roman" panose="02020603050405020304" pitchFamily="18" charset="0"/>
                <a:cs typeface="Times New Roman" panose="02020603050405020304" pitchFamily="18" charset="0"/>
              </a:rPr>
              <a:t>.</a:t>
            </a: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r>
              <a:rPr lang="nl-NL" sz="2000" dirty="0" err="1">
                <a:latin typeface="Times New Roman" panose="02020603050405020304" pitchFamily="18" charset="0"/>
                <a:cs typeface="Times New Roman" panose="02020603050405020304" pitchFamily="18" charset="0"/>
              </a:rPr>
              <a:t>Whenever</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character</a:t>
            </a:r>
            <a:r>
              <a:rPr lang="nl-NL" sz="2000" dirty="0">
                <a:latin typeface="Times New Roman" panose="02020603050405020304" pitchFamily="18" charset="0"/>
                <a:cs typeface="Times New Roman" panose="02020603050405020304" pitchFamily="18" charset="0"/>
              </a:rPr>
              <a:t> is </a:t>
            </a:r>
            <a:r>
              <a:rPr lang="nl-NL" sz="2000" dirty="0" err="1">
                <a:latin typeface="Times New Roman" panose="02020603050405020304" pitchFamily="18" charset="0"/>
                <a:cs typeface="Times New Roman" panose="02020603050405020304" pitchFamily="18" charset="0"/>
              </a:rPr>
              <a:t>located</a:t>
            </a:r>
            <a:r>
              <a:rPr lang="nl-NL" sz="2000" dirty="0">
                <a:latin typeface="Times New Roman" panose="02020603050405020304" pitchFamily="18" charset="0"/>
                <a:cs typeface="Times New Roman" panose="02020603050405020304" pitchFamily="18" charset="0"/>
              </a:rPr>
              <a:t> on a </a:t>
            </a:r>
            <a:r>
              <a:rPr lang="nl-NL" sz="2000" dirty="0" err="1">
                <a:latin typeface="Times New Roman" panose="02020603050405020304" pitchFamily="18" charset="0"/>
                <a:cs typeface="Times New Roman" panose="02020603050405020304" pitchFamily="18" charset="0"/>
              </a:rPr>
              <a:t>berry</a:t>
            </a:r>
            <a:r>
              <a:rPr lang="nl-NL" sz="2000" dirty="0">
                <a:latin typeface="Times New Roman" panose="02020603050405020304" pitchFamily="18" charset="0"/>
                <a:cs typeface="Times New Roman" panose="02020603050405020304" pitchFamily="18" charset="0"/>
              </a:rPr>
              <a:t> bush, </a:t>
            </a:r>
            <a:r>
              <a:rPr lang="nl-NL" sz="2000" dirty="0" err="1">
                <a:latin typeface="Times New Roman" panose="02020603050405020304" pitchFamily="18" charset="0"/>
                <a:cs typeface="Times New Roman" panose="02020603050405020304" pitchFamily="18" charset="0"/>
              </a:rPr>
              <a:t>you</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can</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decide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to</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visit</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berry</a:t>
            </a:r>
            <a:r>
              <a:rPr lang="nl-NL" sz="2000" dirty="0">
                <a:latin typeface="Times New Roman" panose="02020603050405020304" pitchFamily="18" charset="0"/>
                <a:cs typeface="Times New Roman" panose="02020603050405020304" pitchFamily="18" charset="0"/>
              </a:rPr>
              <a:t> bush </a:t>
            </a:r>
            <a:r>
              <a:rPr lang="nl-NL" sz="2000" dirty="0" err="1">
                <a:latin typeface="Times New Roman" panose="02020603050405020304" pitchFamily="18" charset="0"/>
                <a:cs typeface="Times New Roman" panose="02020603050405020304" pitchFamily="18" charset="0"/>
              </a:rPr>
              <a:t>by</a:t>
            </a:r>
            <a:r>
              <a:rPr lang="nl-NL" sz="2000" dirty="0">
                <a:latin typeface="Times New Roman" panose="02020603050405020304" pitchFamily="18" charset="0"/>
                <a:cs typeface="Times New Roman" panose="02020603050405020304" pitchFamily="18" charset="0"/>
              </a:rPr>
              <a:t> pressing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button on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back-side of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joystick. </a:t>
            </a: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p:txBody>
      </p:sp>
      <p:sp>
        <p:nvSpPr>
          <p:cNvPr id="6"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latin typeface="Times New Roman" panose="02020603050405020304" pitchFamily="18" charset="0"/>
                <a:cs typeface="Times New Roman" panose="02020603050405020304" pitchFamily="18" charset="0"/>
              </a:rPr>
              <a:t>Press the spacebar to continue.</a:t>
            </a: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p:txBody>
      </p:sp>
      <p:pic>
        <p:nvPicPr>
          <p:cNvPr id="5" name="Afbeelding 4">
            <a:extLst>
              <a:ext uri="{FF2B5EF4-FFF2-40B4-BE49-F238E27FC236}">
                <a16:creationId xmlns:a16="http://schemas.microsoft.com/office/drawing/2014/main" id="{5BDD177A-CAAE-5948-A3AB-587AF117C574}"/>
              </a:ext>
            </a:extLst>
          </p:cNvPr>
          <p:cNvPicPr>
            <a:picLocks noChangeAspect="1"/>
          </p:cNvPicPr>
          <p:nvPr/>
        </p:nvPicPr>
        <p:blipFill>
          <a:blip r:embed="rId2"/>
          <a:stretch>
            <a:fillRect/>
          </a:stretch>
        </p:blipFill>
        <p:spPr>
          <a:xfrm>
            <a:off x="2029040" y="267072"/>
            <a:ext cx="5080000" cy="3810000"/>
          </a:xfrm>
          <a:prstGeom prst="rect">
            <a:avLst/>
          </a:prstGeom>
        </p:spPr>
      </p:pic>
      <p:pic>
        <p:nvPicPr>
          <p:cNvPr id="2" name="Afbeelding 1">
            <a:extLst>
              <a:ext uri="{FF2B5EF4-FFF2-40B4-BE49-F238E27FC236}">
                <a16:creationId xmlns:a16="http://schemas.microsoft.com/office/drawing/2014/main" id="{E9A086CF-8187-C249-B4EB-B95D15E4512B}"/>
              </a:ext>
            </a:extLst>
          </p:cNvPr>
          <p:cNvPicPr>
            <a:picLocks noChangeAspect="1"/>
          </p:cNvPicPr>
          <p:nvPr/>
        </p:nvPicPr>
        <p:blipFill>
          <a:blip r:embed="rId3"/>
          <a:stretch>
            <a:fillRect/>
          </a:stretch>
        </p:blipFill>
        <p:spPr>
          <a:xfrm>
            <a:off x="2029040" y="280764"/>
            <a:ext cx="5080000" cy="3810000"/>
          </a:xfrm>
          <a:prstGeom prst="rect">
            <a:avLst/>
          </a:prstGeom>
        </p:spPr>
      </p:pic>
    </p:spTree>
    <p:extLst>
      <p:ext uri="{BB962C8B-B14F-4D97-AF65-F5344CB8AC3E}">
        <p14:creationId xmlns:p14="http://schemas.microsoft.com/office/powerpoint/2010/main" val="30510919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5257800"/>
          </a:xfrm>
        </p:spPr>
        <p:txBody>
          <a:bodyPr>
            <a:noAutofit/>
          </a:bodyPr>
          <a:lstStyle/>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Once you have decided to visit a berry bush, you can start searching for berries! As you can see in the picture above, a hand will be presented on screen. This hand can be controlled in the exact same way as the character. </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Once the hand is located on a position where a berry is hidden, the berry will automatically become visible, and will immediately be picked.</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p:txBody>
      </p:sp>
      <p:sp>
        <p:nvSpPr>
          <p:cNvPr id="7"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latin typeface="Times New Roman" panose="02020603050405020304" pitchFamily="18" charset="0"/>
                <a:cs typeface="Times New Roman" panose="02020603050405020304" pitchFamily="18" charset="0"/>
              </a:rPr>
              <a:t>Press the spacebar to continue.</a:t>
            </a: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p:txBody>
      </p:sp>
      <p:pic>
        <p:nvPicPr>
          <p:cNvPr id="5" name="Afbeelding 4">
            <a:extLst>
              <a:ext uri="{FF2B5EF4-FFF2-40B4-BE49-F238E27FC236}">
                <a16:creationId xmlns:a16="http://schemas.microsoft.com/office/drawing/2014/main" id="{6C89B0A7-2B6C-2A46-B9D7-9D247B1FC563}"/>
              </a:ext>
            </a:extLst>
          </p:cNvPr>
          <p:cNvPicPr>
            <a:picLocks noChangeAspect="1"/>
          </p:cNvPicPr>
          <p:nvPr/>
        </p:nvPicPr>
        <p:blipFill>
          <a:blip r:embed="rId2"/>
          <a:stretch>
            <a:fillRect/>
          </a:stretch>
        </p:blipFill>
        <p:spPr>
          <a:xfrm>
            <a:off x="2029040" y="280764"/>
            <a:ext cx="5080000" cy="3810000"/>
          </a:xfrm>
          <a:prstGeom prst="rect">
            <a:avLst/>
          </a:prstGeom>
        </p:spPr>
      </p:pic>
      <p:pic>
        <p:nvPicPr>
          <p:cNvPr id="4" name="Afbeelding 3">
            <a:extLst>
              <a:ext uri="{FF2B5EF4-FFF2-40B4-BE49-F238E27FC236}">
                <a16:creationId xmlns:a16="http://schemas.microsoft.com/office/drawing/2014/main" id="{44FABFBC-A323-DC4D-8B4B-00154742B56E}"/>
              </a:ext>
            </a:extLst>
          </p:cNvPr>
          <p:cNvPicPr>
            <a:picLocks noChangeAspect="1"/>
          </p:cNvPicPr>
          <p:nvPr/>
        </p:nvPicPr>
        <p:blipFill>
          <a:blip r:embed="rId3"/>
          <a:stretch>
            <a:fillRect/>
          </a:stretch>
        </p:blipFill>
        <p:spPr>
          <a:xfrm>
            <a:off x="2029040" y="278467"/>
            <a:ext cx="5080000" cy="3810000"/>
          </a:xfrm>
          <a:prstGeom prst="rect">
            <a:avLst/>
          </a:prstGeom>
        </p:spPr>
      </p:pic>
    </p:spTree>
    <p:extLst>
      <p:ext uri="{BB962C8B-B14F-4D97-AF65-F5344CB8AC3E}">
        <p14:creationId xmlns:p14="http://schemas.microsoft.com/office/powerpoint/2010/main" val="21301431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5257800"/>
          </a:xfrm>
        </p:spPr>
        <p:txBody>
          <a:bodyPr>
            <a:noAutofit/>
          </a:bodyPr>
          <a:lstStyle/>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Every berry is worth one point. The total amount of berries that you collected is displayed in the top-left corner of the screen (“Score”). </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You job is the collect as many berries as time allows. Overall, the three participants that collect the most berries will be granted with a </a:t>
            </a:r>
            <a:r>
              <a:rPr lang="nl-NL" sz="2000" dirty="0">
                <a:latin typeface="Times New Roman" panose="02020603050405020304" pitchFamily="18" charset="0"/>
                <a:cs typeface="Times New Roman" panose="02020603050405020304" pitchFamily="18" charset="0"/>
              </a:rPr>
              <a:t>bonus card of 15 </a:t>
            </a:r>
            <a:r>
              <a:rPr lang="nl-NL" sz="2000" dirty="0" err="1">
                <a:latin typeface="Times New Roman" panose="02020603050405020304" pitchFamily="18" charset="0"/>
                <a:cs typeface="Times New Roman" panose="02020603050405020304" pitchFamily="18" charset="0"/>
              </a:rPr>
              <a:t>euros</a:t>
            </a:r>
            <a:r>
              <a:rPr lang="nl-NL" sz="2000" dirty="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p:txBody>
      </p:sp>
      <p:sp>
        <p:nvSpPr>
          <p:cNvPr id="7"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latin typeface="Times New Roman" panose="02020603050405020304" pitchFamily="18" charset="0"/>
                <a:cs typeface="Times New Roman" panose="02020603050405020304" pitchFamily="18" charset="0"/>
              </a:rPr>
              <a:t>Press the spacebar to continue.</a:t>
            </a: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p:txBody>
      </p:sp>
      <p:pic>
        <p:nvPicPr>
          <p:cNvPr id="5" name="Afbeelding 4">
            <a:extLst>
              <a:ext uri="{FF2B5EF4-FFF2-40B4-BE49-F238E27FC236}">
                <a16:creationId xmlns:a16="http://schemas.microsoft.com/office/drawing/2014/main" id="{29591093-08E8-EA4C-80FD-BE64DC8ABC73}"/>
              </a:ext>
            </a:extLst>
          </p:cNvPr>
          <p:cNvPicPr>
            <a:picLocks noChangeAspect="1"/>
          </p:cNvPicPr>
          <p:nvPr/>
        </p:nvPicPr>
        <p:blipFill>
          <a:blip r:embed="rId2"/>
          <a:stretch>
            <a:fillRect/>
          </a:stretch>
        </p:blipFill>
        <p:spPr>
          <a:xfrm>
            <a:off x="2029040" y="278467"/>
            <a:ext cx="5080000" cy="3810000"/>
          </a:xfrm>
          <a:prstGeom prst="rect">
            <a:avLst/>
          </a:prstGeom>
        </p:spPr>
      </p:pic>
      <p:sp>
        <p:nvSpPr>
          <p:cNvPr id="2" name="Ovaal 1">
            <a:extLst>
              <a:ext uri="{FF2B5EF4-FFF2-40B4-BE49-F238E27FC236}">
                <a16:creationId xmlns:a16="http://schemas.microsoft.com/office/drawing/2014/main" id="{E167E286-D5FB-CD4A-A9A7-EE55AFED1EDE}"/>
              </a:ext>
            </a:extLst>
          </p:cNvPr>
          <p:cNvSpPr/>
          <p:nvPr/>
        </p:nvSpPr>
        <p:spPr>
          <a:xfrm>
            <a:off x="2627784" y="173991"/>
            <a:ext cx="648072" cy="50405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34597928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5257800"/>
          </a:xfrm>
        </p:spPr>
        <p:txBody>
          <a:bodyPr>
            <a:noAutofit/>
          </a:bodyPr>
          <a:lstStyle/>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You are allowed to leave a berry bush whenever this pleases you. To do so, you simply press the exact same button (on the back-side of the joystick) as you pressed in order to visit a berry bush. This will allow you to search for other berry bushes (see left picture). Of course, you are also allowed to revisit a berry bush that you previously visited.</a:t>
            </a:r>
          </a:p>
          <a:p>
            <a:pPr marL="0" indent="0" algn="ctr">
              <a:buNone/>
            </a:pPr>
            <a:r>
              <a:rPr lang="en-US" sz="2000" dirty="0">
                <a:latin typeface="Times New Roman" panose="02020603050405020304" pitchFamily="18" charset="0"/>
                <a:cs typeface="Times New Roman" panose="02020603050405020304" pitchFamily="18" charset="0"/>
              </a:rPr>
              <a:t>Remember that you can only collect berries whenever you visit a berry bush (see right picture)!  Try to collect as many berries as possible!</a:t>
            </a: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endParaRPr lang="nl-NL" sz="2000" dirty="0">
              <a:latin typeface="Times New Roman" panose="02020603050405020304" pitchFamily="18" charset="0"/>
              <a:cs typeface="Times New Roman" panose="02020603050405020304" pitchFamily="18" charset="0"/>
            </a:endParaRPr>
          </a:p>
        </p:txBody>
      </p:sp>
      <p:sp>
        <p:nvSpPr>
          <p:cNvPr id="6"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latin typeface="Times New Roman" panose="02020603050405020304" pitchFamily="18" charset="0"/>
                <a:cs typeface="Times New Roman" panose="02020603050405020304" pitchFamily="18" charset="0"/>
              </a:rPr>
              <a:t>Press the spacebar to continue.</a:t>
            </a: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p:txBody>
      </p:sp>
      <p:pic>
        <p:nvPicPr>
          <p:cNvPr id="2" name="Afbeelding 1">
            <a:extLst>
              <a:ext uri="{FF2B5EF4-FFF2-40B4-BE49-F238E27FC236}">
                <a16:creationId xmlns:a16="http://schemas.microsoft.com/office/drawing/2014/main" id="{36653A21-C540-944B-BC8E-3C04C90029A8}"/>
              </a:ext>
            </a:extLst>
          </p:cNvPr>
          <p:cNvPicPr>
            <a:picLocks noChangeAspect="1"/>
          </p:cNvPicPr>
          <p:nvPr/>
        </p:nvPicPr>
        <p:blipFill>
          <a:blip r:embed="rId2"/>
          <a:stretch>
            <a:fillRect/>
          </a:stretch>
        </p:blipFill>
        <p:spPr>
          <a:xfrm>
            <a:off x="4388544" y="306180"/>
            <a:ext cx="5080000" cy="3810000"/>
          </a:xfrm>
          <a:prstGeom prst="rect">
            <a:avLst/>
          </a:prstGeom>
        </p:spPr>
      </p:pic>
      <p:pic>
        <p:nvPicPr>
          <p:cNvPr id="4" name="Afbeelding 3">
            <a:extLst>
              <a:ext uri="{FF2B5EF4-FFF2-40B4-BE49-F238E27FC236}">
                <a16:creationId xmlns:a16="http://schemas.microsoft.com/office/drawing/2014/main" id="{2AE21BD4-3FB4-474B-8957-8F947F42C0EB}"/>
              </a:ext>
            </a:extLst>
          </p:cNvPr>
          <p:cNvPicPr>
            <a:picLocks noChangeAspect="1"/>
          </p:cNvPicPr>
          <p:nvPr/>
        </p:nvPicPr>
        <p:blipFill>
          <a:blip r:embed="rId3"/>
          <a:stretch>
            <a:fillRect/>
          </a:stretch>
        </p:blipFill>
        <p:spPr>
          <a:xfrm>
            <a:off x="-324544" y="324465"/>
            <a:ext cx="5080000" cy="3810000"/>
          </a:xfrm>
          <a:prstGeom prst="rect">
            <a:avLst/>
          </a:prstGeom>
        </p:spPr>
      </p:pic>
    </p:spTree>
    <p:extLst>
      <p:ext uri="{BB962C8B-B14F-4D97-AF65-F5344CB8AC3E}">
        <p14:creationId xmlns:p14="http://schemas.microsoft.com/office/powerpoint/2010/main" val="27741668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1828800"/>
          </a:xfrm>
        </p:spPr>
        <p:txBody>
          <a:bodyPr>
            <a:normAutofit/>
          </a:bodyPr>
          <a:lstStyle/>
          <a:p>
            <a:pPr marL="0" indent="0" algn="ctr">
              <a:buNone/>
            </a:pPr>
            <a:r>
              <a:rPr lang="en-US" sz="1500" dirty="0" err="1">
                <a:latin typeface="+mj-lt"/>
                <a:cs typeface="Times New Roman" panose="02020603050405020304" pitchFamily="18" charset="0"/>
              </a:rPr>
              <a:t>Zoals</a:t>
            </a:r>
            <a:r>
              <a:rPr lang="en-US" sz="1500" dirty="0">
                <a:latin typeface="+mj-lt"/>
                <a:cs typeface="Times New Roman" panose="02020603050405020304" pitchFamily="18" charset="0"/>
              </a:rPr>
              <a:t> je </a:t>
            </a:r>
            <a:r>
              <a:rPr lang="en-US" sz="1500" dirty="0" err="1">
                <a:latin typeface="+mj-lt"/>
                <a:cs typeface="Times New Roman" panose="02020603050405020304" pitchFamily="18" charset="0"/>
              </a:rPr>
              <a:t>misschien</a:t>
            </a:r>
            <a:r>
              <a:rPr lang="en-US" sz="1500" dirty="0">
                <a:latin typeface="+mj-lt"/>
                <a:cs typeface="Times New Roman" panose="02020603050405020304" pitchFamily="18" charset="0"/>
              </a:rPr>
              <a:t> </a:t>
            </a:r>
            <a:r>
              <a:rPr lang="en-US" sz="1500" dirty="0" err="1">
                <a:latin typeface="+mj-lt"/>
                <a:cs typeface="Times New Roman" panose="02020603050405020304" pitchFamily="18" charset="0"/>
              </a:rPr>
              <a:t>gemerkt</a:t>
            </a:r>
            <a:r>
              <a:rPr lang="en-US" sz="1500" dirty="0">
                <a:latin typeface="+mj-lt"/>
                <a:cs typeface="Times New Roman" panose="02020603050405020304" pitchFamily="18" charset="0"/>
              </a:rPr>
              <a:t> </a:t>
            </a:r>
            <a:r>
              <a:rPr lang="en-US" sz="1500" dirty="0" err="1">
                <a:latin typeface="+mj-lt"/>
                <a:cs typeface="Times New Roman" panose="02020603050405020304" pitchFamily="18" charset="0"/>
              </a:rPr>
              <a:t>hebt</a:t>
            </a:r>
            <a:r>
              <a:rPr lang="en-US" sz="1500" dirty="0">
                <a:latin typeface="+mj-lt"/>
                <a:cs typeface="Times New Roman" panose="02020603050405020304" pitchFamily="18" charset="0"/>
              </a:rPr>
              <a:t>, is de joystick erg </a:t>
            </a:r>
            <a:r>
              <a:rPr lang="en-US" sz="1500" dirty="0" err="1">
                <a:latin typeface="+mj-lt"/>
                <a:cs typeface="Times New Roman" panose="02020603050405020304" pitchFamily="18" charset="0"/>
              </a:rPr>
              <a:t>bewegings-gevoelig</a:t>
            </a:r>
            <a:r>
              <a:rPr lang="en-US" sz="1500" dirty="0">
                <a:latin typeface="+mj-lt"/>
                <a:cs typeface="Times New Roman" panose="02020603050405020304" pitchFamily="18" charset="0"/>
              </a:rPr>
              <a:t>. </a:t>
            </a:r>
          </a:p>
          <a:p>
            <a:pPr marL="0" indent="0" algn="ctr">
              <a:buNone/>
            </a:pPr>
            <a:endParaRPr lang="en-US" sz="1500" dirty="0">
              <a:latin typeface="+mj-lt"/>
              <a:cs typeface="Times New Roman" panose="02020603050405020304" pitchFamily="18" charset="0"/>
            </a:endParaRPr>
          </a:p>
          <a:p>
            <a:pPr marL="0" indent="0" algn="ctr">
              <a:buNone/>
            </a:pPr>
            <a:r>
              <a:rPr lang="en-US" sz="1500" dirty="0">
                <a:latin typeface="+mj-lt"/>
                <a:cs typeface="Times New Roman" panose="02020603050405020304" pitchFamily="18" charset="0"/>
              </a:rPr>
              <a:t>Om die </a:t>
            </a:r>
            <a:r>
              <a:rPr lang="en-US" sz="1500" dirty="0" err="1">
                <a:latin typeface="+mj-lt"/>
                <a:cs typeface="Times New Roman" panose="02020603050405020304" pitchFamily="18" charset="0"/>
              </a:rPr>
              <a:t>reden</a:t>
            </a:r>
            <a:r>
              <a:rPr lang="en-US" sz="1500" dirty="0">
                <a:latin typeface="+mj-lt"/>
                <a:cs typeface="Times New Roman" panose="02020603050405020304" pitchFamily="18" charset="0"/>
              </a:rPr>
              <a:t> </a:t>
            </a:r>
            <a:r>
              <a:rPr lang="en-US" sz="1500" dirty="0" err="1">
                <a:latin typeface="+mj-lt"/>
                <a:cs typeface="Times New Roman" panose="02020603050405020304" pitchFamily="18" charset="0"/>
              </a:rPr>
              <a:t>willen</a:t>
            </a:r>
            <a:r>
              <a:rPr lang="en-US" sz="1500" dirty="0">
                <a:latin typeface="+mj-lt"/>
                <a:cs typeface="Times New Roman" panose="02020603050405020304" pitchFamily="18" charset="0"/>
              </a:rPr>
              <a:t> we je </a:t>
            </a:r>
            <a:r>
              <a:rPr lang="en-US" sz="1500" dirty="0" err="1">
                <a:latin typeface="+mj-lt"/>
                <a:cs typeface="Times New Roman" panose="02020603050405020304" pitchFamily="18" charset="0"/>
              </a:rPr>
              <a:t>dan</a:t>
            </a:r>
            <a:r>
              <a:rPr lang="en-US" sz="1500" dirty="0">
                <a:latin typeface="+mj-lt"/>
                <a:cs typeface="Times New Roman" panose="02020603050405020304" pitchFamily="18" charset="0"/>
              </a:rPr>
              <a:t> </a:t>
            </a:r>
            <a:r>
              <a:rPr lang="en-US" sz="1500" dirty="0" err="1">
                <a:latin typeface="+mj-lt"/>
                <a:cs typeface="Times New Roman" panose="02020603050405020304" pitchFamily="18" charset="0"/>
              </a:rPr>
              <a:t>ook</a:t>
            </a:r>
            <a:r>
              <a:rPr lang="en-US" sz="1500" dirty="0">
                <a:latin typeface="+mj-lt"/>
                <a:cs typeface="Times New Roman" panose="02020603050405020304" pitchFamily="18" charset="0"/>
              </a:rPr>
              <a:t> </a:t>
            </a:r>
            <a:r>
              <a:rPr lang="en-US" sz="1500" dirty="0" err="1">
                <a:latin typeface="+mj-lt"/>
                <a:cs typeface="Times New Roman" panose="02020603050405020304" pitchFamily="18" charset="0"/>
              </a:rPr>
              <a:t>vragen</a:t>
            </a:r>
            <a:r>
              <a:rPr lang="en-US" sz="1500" dirty="0">
                <a:latin typeface="+mj-lt"/>
                <a:cs typeface="Times New Roman" panose="02020603050405020304" pitchFamily="18" charset="0"/>
              </a:rPr>
              <a:t> om de joystick </a:t>
            </a:r>
            <a:r>
              <a:rPr lang="en-US" sz="1500" dirty="0" err="1">
                <a:latin typeface="+mj-lt"/>
                <a:cs typeface="Times New Roman" panose="02020603050405020304" pitchFamily="18" charset="0"/>
              </a:rPr>
              <a:t>tijdens</a:t>
            </a:r>
            <a:r>
              <a:rPr lang="en-US" sz="1500" dirty="0">
                <a:latin typeface="+mj-lt"/>
                <a:cs typeface="Times New Roman" panose="02020603050405020304" pitchFamily="18" charset="0"/>
              </a:rPr>
              <a:t> de </a:t>
            </a:r>
            <a:r>
              <a:rPr lang="en-US" sz="1500" dirty="0" err="1">
                <a:latin typeface="+mj-lt"/>
                <a:cs typeface="Times New Roman" panose="02020603050405020304" pitchFamily="18" charset="0"/>
              </a:rPr>
              <a:t>zoektaak</a:t>
            </a:r>
            <a:r>
              <a:rPr lang="en-US" sz="1500" dirty="0">
                <a:latin typeface="+mj-lt"/>
                <a:cs typeface="Times New Roman" panose="02020603050405020304" pitchFamily="18" charset="0"/>
              </a:rPr>
              <a:t> </a:t>
            </a:r>
            <a:r>
              <a:rPr lang="en-US" sz="1500" dirty="0" err="1">
                <a:cs typeface="Times New Roman" panose="02020603050405020304" pitchFamily="18" charset="0"/>
              </a:rPr>
              <a:t>niet</a:t>
            </a:r>
            <a:r>
              <a:rPr lang="en-US" sz="1500" dirty="0">
                <a:cs typeface="Times New Roman" panose="02020603050405020304" pitchFamily="18" charset="0"/>
              </a:rPr>
              <a:t> </a:t>
            </a:r>
            <a:r>
              <a:rPr lang="en-US" sz="1500" dirty="0" err="1">
                <a:cs typeface="Times New Roman" panose="02020603050405020304" pitchFamily="18" charset="0"/>
              </a:rPr>
              <a:t>zomaar</a:t>
            </a:r>
            <a:r>
              <a:rPr lang="en-US" sz="1500" dirty="0">
                <a:cs typeface="Times New Roman" panose="02020603050405020304" pitchFamily="18" charset="0"/>
              </a:rPr>
              <a:t> </a:t>
            </a:r>
            <a:r>
              <a:rPr lang="en-US" sz="1500" dirty="0" err="1">
                <a:cs typeface="Times New Roman" panose="02020603050405020304" pitchFamily="18" charset="0"/>
              </a:rPr>
              <a:t>los</a:t>
            </a:r>
            <a:r>
              <a:rPr lang="en-US" sz="1500" dirty="0">
                <a:cs typeface="Times New Roman" panose="02020603050405020304" pitchFamily="18" charset="0"/>
              </a:rPr>
              <a:t> </a:t>
            </a:r>
            <a:r>
              <a:rPr lang="en-US" sz="1500" dirty="0" err="1">
                <a:cs typeface="Times New Roman" panose="02020603050405020304" pitchFamily="18" charset="0"/>
              </a:rPr>
              <a:t>te</a:t>
            </a:r>
            <a:r>
              <a:rPr lang="en-US" sz="1500" dirty="0">
                <a:cs typeface="Times New Roman" panose="02020603050405020304" pitchFamily="18" charset="0"/>
              </a:rPr>
              <a:t> </a:t>
            </a:r>
            <a:r>
              <a:rPr lang="en-US" sz="1500" dirty="0" err="1">
                <a:cs typeface="Times New Roman" panose="02020603050405020304" pitchFamily="18" charset="0"/>
              </a:rPr>
              <a:t>laten</a:t>
            </a:r>
            <a:r>
              <a:rPr lang="en-US" sz="1500" dirty="0">
                <a:latin typeface="+mj-lt"/>
                <a:cs typeface="Times New Roman" panose="02020603050405020304" pitchFamily="18" charset="0"/>
              </a:rPr>
              <a:t>.</a:t>
            </a:r>
            <a:endParaRPr lang="en-US" sz="1500" dirty="0">
              <a:cs typeface="Times New Roman" panose="02020603050405020304" pitchFamily="18" charset="0"/>
            </a:endParaRPr>
          </a:p>
          <a:p>
            <a:pPr marL="0" indent="0" algn="ctr">
              <a:buNone/>
            </a:pPr>
            <a:endParaRPr lang="en-US" sz="1500" dirty="0">
              <a:latin typeface="+mj-lt"/>
              <a:cs typeface="Times New Roman" panose="02020603050405020304" pitchFamily="18" charset="0"/>
            </a:endParaRPr>
          </a:p>
          <a:p>
            <a:pPr marL="0" indent="0" algn="ctr">
              <a:buNone/>
            </a:pPr>
            <a:endParaRPr lang="en-US" sz="1500" dirty="0">
              <a:latin typeface="+mj-lt"/>
              <a:cs typeface="Times New Roman" panose="02020603050405020304" pitchFamily="18" charset="0"/>
            </a:endParaRPr>
          </a:p>
          <a:p>
            <a:pPr marL="0" indent="0" algn="ctr">
              <a:buNone/>
            </a:pPr>
            <a:endParaRPr lang="en-US" sz="1500" dirty="0">
              <a:latin typeface="+mj-lt"/>
              <a:cs typeface="Times New Roman" panose="02020603050405020304" pitchFamily="18" charset="0"/>
            </a:endParaRPr>
          </a:p>
          <a:p>
            <a:pPr marL="0" indent="0" algn="ctr">
              <a:buNone/>
            </a:pPr>
            <a:endParaRPr lang="en-US" sz="1500" dirty="0">
              <a:latin typeface="+mj-lt"/>
              <a:cs typeface="Times New Roman" panose="02020603050405020304" pitchFamily="18" charset="0"/>
            </a:endParaRPr>
          </a:p>
          <a:p>
            <a:pPr marL="0" indent="0" algn="ctr">
              <a:buNone/>
            </a:pPr>
            <a:endParaRPr lang="en-US" sz="1500" dirty="0">
              <a:latin typeface="+mj-lt"/>
              <a:cs typeface="Times New Roman" panose="02020603050405020304" pitchFamily="18" charset="0"/>
            </a:endParaRPr>
          </a:p>
          <a:p>
            <a:pPr marL="0" indent="0" algn="ctr">
              <a:buNone/>
            </a:pPr>
            <a:endParaRPr lang="en-US" sz="1500" dirty="0">
              <a:latin typeface="+mj-lt"/>
              <a:cs typeface="Times New Roman" panose="02020603050405020304" pitchFamily="18" charset="0"/>
            </a:endParaRPr>
          </a:p>
          <a:p>
            <a:pPr marL="0" indent="0" algn="ctr">
              <a:buNone/>
            </a:pPr>
            <a:endParaRPr lang="en-US" sz="1500" dirty="0">
              <a:latin typeface="+mj-lt"/>
              <a:cs typeface="Times New Roman" panose="02020603050405020304" pitchFamily="18" charset="0"/>
            </a:endParaRPr>
          </a:p>
          <a:p>
            <a:pPr marL="0" indent="0" algn="ctr">
              <a:buNone/>
            </a:pPr>
            <a:endParaRPr lang="en-US" sz="1500" dirty="0">
              <a:latin typeface="+mj-lt"/>
              <a:cs typeface="Times New Roman" panose="02020603050405020304" pitchFamily="18" charset="0"/>
            </a:endParaRPr>
          </a:p>
          <a:p>
            <a:pPr marL="0" indent="0" algn="ctr">
              <a:buNone/>
            </a:pPr>
            <a:endParaRPr lang="en-US" sz="1500" dirty="0">
              <a:latin typeface="+mj-lt"/>
              <a:cs typeface="Times New Roman" panose="02020603050405020304" pitchFamily="18" charset="0"/>
            </a:endParaRPr>
          </a:p>
          <a:p>
            <a:pPr marL="0" indent="0" algn="ctr">
              <a:buNone/>
            </a:pPr>
            <a:endParaRPr lang="en-US" sz="1500" dirty="0">
              <a:latin typeface="+mj-lt"/>
              <a:cs typeface="Times New Roman" panose="02020603050405020304" pitchFamily="18" charset="0"/>
            </a:endParaRPr>
          </a:p>
          <a:p>
            <a:pPr marL="0" indent="0" algn="ctr">
              <a:buNone/>
            </a:pPr>
            <a:endParaRPr lang="en-US" sz="1500" dirty="0">
              <a:latin typeface="+mj-lt"/>
              <a:cs typeface="Times New Roman" panose="02020603050405020304" pitchFamily="18" charset="0"/>
            </a:endParaRPr>
          </a:p>
        </p:txBody>
      </p:sp>
      <p:sp>
        <p:nvSpPr>
          <p:cNvPr id="8"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dirty="0" err="1">
                <a:cs typeface="Times New Roman" panose="02020603050405020304" pitchFamily="18" charset="0"/>
              </a:rPr>
              <a:t>Druk</a:t>
            </a:r>
            <a:r>
              <a:rPr lang="en-US" sz="1400" dirty="0">
                <a:cs typeface="Times New Roman" panose="02020603050405020304" pitchFamily="18" charset="0"/>
              </a:rPr>
              <a:t> op de </a:t>
            </a:r>
            <a:r>
              <a:rPr lang="en-US" sz="1400" dirty="0" err="1">
                <a:cs typeface="Times New Roman" panose="02020603050405020304" pitchFamily="18" charset="0"/>
              </a:rPr>
              <a:t>spatiebalk</a:t>
            </a:r>
            <a:r>
              <a:rPr lang="en-US" sz="1400" dirty="0">
                <a:cs typeface="Times New Roman" panose="02020603050405020304" pitchFamily="18" charset="0"/>
              </a:rPr>
              <a:t> om door </a:t>
            </a:r>
            <a:r>
              <a:rPr lang="en-US" sz="1400" dirty="0" err="1">
                <a:cs typeface="Times New Roman" panose="02020603050405020304" pitchFamily="18" charset="0"/>
              </a:rPr>
              <a:t>te</a:t>
            </a:r>
            <a:r>
              <a:rPr lang="en-US" sz="1400" dirty="0">
                <a:cs typeface="Times New Roman" panose="02020603050405020304" pitchFamily="18" charset="0"/>
              </a:rPr>
              <a:t> </a:t>
            </a:r>
            <a:r>
              <a:rPr lang="en-US" sz="1400" dirty="0" err="1">
                <a:cs typeface="Times New Roman" panose="02020603050405020304" pitchFamily="18" charset="0"/>
              </a:rPr>
              <a:t>gaan</a:t>
            </a:r>
            <a:r>
              <a:rPr lang="en-US" sz="1400" dirty="0">
                <a:cs typeface="Times New Roman" panose="02020603050405020304" pitchFamily="18" charset="0"/>
              </a:rPr>
              <a:t>.</a:t>
            </a: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24755930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1400" dirty="0" err="1">
                <a:latin typeface="+mj-lt"/>
                <a:cs typeface="Times New Roman" panose="02020603050405020304" pitchFamily="18" charset="0"/>
              </a:rPr>
              <a:t>Als</a:t>
            </a:r>
            <a:r>
              <a:rPr lang="en-US" sz="1400" dirty="0">
                <a:latin typeface="+mj-lt"/>
                <a:cs typeface="Times New Roman" panose="02020603050405020304" pitchFamily="18" charset="0"/>
              </a:rPr>
              <a:t> je nog </a:t>
            </a:r>
            <a:r>
              <a:rPr lang="en-US" sz="1400" dirty="0" err="1">
                <a:latin typeface="+mj-lt"/>
                <a:cs typeface="Times New Roman" panose="02020603050405020304" pitchFamily="18" charset="0"/>
              </a:rPr>
              <a:t>vragen</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hebt</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stel</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deze</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dan</a:t>
            </a:r>
            <a:r>
              <a:rPr lang="en-US" sz="1400" dirty="0">
                <a:latin typeface="+mj-lt"/>
                <a:cs typeface="Times New Roman" panose="02020603050405020304" pitchFamily="18" charset="0"/>
              </a:rPr>
              <a:t> nu </a:t>
            </a:r>
            <a:r>
              <a:rPr lang="en-US" sz="1400" dirty="0" err="1">
                <a:latin typeface="+mj-lt"/>
                <a:cs typeface="Times New Roman" panose="02020603050405020304" pitchFamily="18" charset="0"/>
              </a:rPr>
              <a:t>aan</a:t>
            </a:r>
            <a:r>
              <a:rPr lang="en-US" sz="1400" dirty="0">
                <a:latin typeface="+mj-lt"/>
                <a:cs typeface="Times New Roman" panose="02020603050405020304" pitchFamily="18" charset="0"/>
              </a:rPr>
              <a:t> de </a:t>
            </a:r>
            <a:r>
              <a:rPr lang="en-US" sz="1400" dirty="0" err="1">
                <a:latin typeface="+mj-lt"/>
                <a:cs typeface="Times New Roman" panose="02020603050405020304" pitchFamily="18" charset="0"/>
              </a:rPr>
              <a:t>proefleider</a:t>
            </a:r>
            <a:r>
              <a:rPr lang="en-US" sz="1400" dirty="0">
                <a:latin typeface="+mj-lt"/>
                <a:cs typeface="Times New Roman" panose="02020603050405020304" pitchFamily="18" charset="0"/>
              </a:rPr>
              <a:t>!</a:t>
            </a:r>
          </a:p>
          <a:p>
            <a:pPr marL="0" indent="0" algn="ctr">
              <a:buNone/>
            </a:pPr>
            <a:endParaRPr lang="en-US" sz="2000" dirty="0">
              <a:latin typeface="+mj-lt"/>
              <a:cs typeface="Times New Roman" panose="02020603050405020304" pitchFamily="18" charset="0"/>
            </a:endParaRPr>
          </a:p>
          <a:p>
            <a:pPr marL="0" indent="0" algn="ctr">
              <a:buNone/>
            </a:pPr>
            <a:endParaRPr lang="en-US" sz="2000" dirty="0">
              <a:latin typeface="+mj-lt"/>
              <a:cs typeface="Times New Roman" panose="02020603050405020304" pitchFamily="18" charset="0"/>
            </a:endParaRPr>
          </a:p>
          <a:p>
            <a:pPr marL="0" indent="0" algn="ctr">
              <a:buNone/>
            </a:pPr>
            <a:endParaRPr lang="en-US" sz="2000" dirty="0">
              <a:latin typeface="+mj-lt"/>
              <a:cs typeface="Times New Roman" panose="02020603050405020304" pitchFamily="18" charset="0"/>
            </a:endParaRPr>
          </a:p>
        </p:txBody>
      </p:sp>
      <p:sp>
        <p:nvSpPr>
          <p:cNvPr id="4"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dirty="0" err="1">
                <a:cs typeface="Times New Roman" panose="02020603050405020304" pitchFamily="18" charset="0"/>
              </a:rPr>
              <a:t>Druk</a:t>
            </a:r>
            <a:r>
              <a:rPr lang="en-US" sz="1400" dirty="0">
                <a:cs typeface="Times New Roman" panose="02020603050405020304" pitchFamily="18" charset="0"/>
              </a:rPr>
              <a:t> op de </a:t>
            </a:r>
            <a:r>
              <a:rPr lang="en-US" sz="1400" dirty="0" err="1">
                <a:cs typeface="Times New Roman" panose="02020603050405020304" pitchFamily="18" charset="0"/>
              </a:rPr>
              <a:t>spatiebalk</a:t>
            </a:r>
            <a:r>
              <a:rPr lang="en-US" sz="1400" dirty="0">
                <a:cs typeface="Times New Roman" panose="02020603050405020304" pitchFamily="18" charset="0"/>
              </a:rPr>
              <a:t> om het </a:t>
            </a:r>
            <a:r>
              <a:rPr lang="en-US" sz="1400" dirty="0" err="1">
                <a:cs typeface="Times New Roman" panose="02020603050405020304" pitchFamily="18" charset="0"/>
              </a:rPr>
              <a:t>zoek</a:t>
            </a:r>
            <a:r>
              <a:rPr lang="en-US" sz="1400" dirty="0">
                <a:cs typeface="Times New Roman" panose="02020603050405020304" pitchFamily="18" charset="0"/>
              </a:rPr>
              <a:t> </a:t>
            </a:r>
            <a:r>
              <a:rPr lang="en-US" sz="1400" dirty="0" err="1">
                <a:cs typeface="Times New Roman" panose="02020603050405020304" pitchFamily="18" charset="0"/>
              </a:rPr>
              <a:t>spel</a:t>
            </a:r>
            <a:r>
              <a:rPr lang="en-US" sz="1400" dirty="0">
                <a:cs typeface="Times New Roman" panose="02020603050405020304" pitchFamily="18" charset="0"/>
              </a:rPr>
              <a:t> </a:t>
            </a:r>
            <a:r>
              <a:rPr lang="en-US" sz="1400" dirty="0" err="1">
                <a:cs typeface="Times New Roman" panose="02020603050405020304" pitchFamily="18" charset="0"/>
              </a:rPr>
              <a:t>te</a:t>
            </a:r>
            <a:r>
              <a:rPr lang="en-US" sz="1400" dirty="0">
                <a:cs typeface="Times New Roman" panose="02020603050405020304" pitchFamily="18" charset="0"/>
              </a:rPr>
              <a:t> </a:t>
            </a:r>
            <a:r>
              <a:rPr lang="en-US" sz="1400" dirty="0" err="1">
                <a:cs typeface="Times New Roman" panose="02020603050405020304" pitchFamily="18" charset="0"/>
              </a:rPr>
              <a:t>oefenen</a:t>
            </a:r>
            <a:r>
              <a:rPr lang="en-US" sz="1400" dirty="0">
                <a:cs typeface="Times New Roman" panose="02020603050405020304" pitchFamily="18" charset="0"/>
              </a:rPr>
              <a:t>.</a:t>
            </a: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3154511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1828800"/>
          </a:xfrm>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Welcome.</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Thank you for taking the time and effort to participate in our experiment!</a:t>
            </a:r>
          </a:p>
          <a:p>
            <a:pPr marL="0" indent="0" algn="ctr">
              <a:buNone/>
            </a:pPr>
            <a:r>
              <a:rPr lang="en-US" sz="2000" dirty="0">
                <a:latin typeface="Times New Roman" panose="02020603050405020304" pitchFamily="18" charset="0"/>
                <a:cs typeface="Times New Roman" panose="02020603050405020304" pitchFamily="18" charset="0"/>
              </a:rPr>
              <a:t>Within this experiment, you will perform two tasks.</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
        <p:nvSpPr>
          <p:cNvPr id="8"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latin typeface="Times New Roman" panose="02020603050405020304" pitchFamily="18" charset="0"/>
                <a:cs typeface="Times New Roman" panose="02020603050405020304" pitchFamily="18" charset="0"/>
              </a:rPr>
              <a:t>Press the spacebar to continue.</a:t>
            </a: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30963909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If you still have any question, please ask the experimenter for help.</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Otherwise, you can press the spacebar to continue to the search task.</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43642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1400" dirty="0">
                <a:latin typeface="+mj-lt"/>
                <a:cs typeface="Times New Roman" panose="02020603050405020304" pitchFamily="18" charset="0"/>
              </a:rPr>
              <a:t>Het </a:t>
            </a:r>
            <a:r>
              <a:rPr lang="en-US" sz="1400" dirty="0" err="1">
                <a:latin typeface="+mj-lt"/>
                <a:cs typeface="Times New Roman" panose="02020603050405020304" pitchFamily="18" charset="0"/>
              </a:rPr>
              <a:t>zoek</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spel</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dat</a:t>
            </a:r>
            <a:r>
              <a:rPr lang="en-US" sz="1400" dirty="0">
                <a:latin typeface="+mj-lt"/>
                <a:cs typeface="Times New Roman" panose="02020603050405020304" pitchFamily="18" charset="0"/>
              </a:rPr>
              <a:t> je </a:t>
            </a:r>
            <a:r>
              <a:rPr lang="en-US" sz="1400" dirty="0" err="1">
                <a:latin typeface="+mj-lt"/>
                <a:cs typeface="Times New Roman" panose="02020603050405020304" pitchFamily="18" charset="0"/>
              </a:rPr>
              <a:t>eerder</a:t>
            </a:r>
            <a:r>
              <a:rPr lang="en-US" sz="1400" dirty="0">
                <a:latin typeface="+mj-lt"/>
                <a:cs typeface="Times New Roman" panose="02020603050405020304" pitchFamily="18" charset="0"/>
              </a:rPr>
              <a:t> in </a:t>
            </a:r>
            <a:r>
              <a:rPr lang="en-US" sz="1400" dirty="0" err="1">
                <a:latin typeface="+mj-lt"/>
                <a:cs typeface="Times New Roman" panose="02020603050405020304" pitchFamily="18" charset="0"/>
              </a:rPr>
              <a:t>dit</a:t>
            </a:r>
            <a:r>
              <a:rPr lang="en-US" sz="1400" dirty="0">
                <a:latin typeface="+mj-lt"/>
                <a:cs typeface="Times New Roman" panose="02020603050405020304" pitchFamily="18" charset="0"/>
              </a:rPr>
              <a:t> experiment </a:t>
            </a:r>
            <a:r>
              <a:rPr lang="en-US" sz="1400" dirty="0" err="1">
                <a:latin typeface="+mj-lt"/>
                <a:cs typeface="Times New Roman" panose="02020603050405020304" pitchFamily="18" charset="0"/>
              </a:rPr>
              <a:t>geoefend</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hebt</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ga</a:t>
            </a:r>
            <a:r>
              <a:rPr lang="en-US" sz="1400" dirty="0">
                <a:latin typeface="+mj-lt"/>
                <a:cs typeface="Times New Roman" panose="02020603050405020304" pitchFamily="18" charset="0"/>
              </a:rPr>
              <a:t> je nu </a:t>
            </a:r>
            <a:r>
              <a:rPr lang="en-US" sz="1400" dirty="0" err="1">
                <a:latin typeface="+mj-lt"/>
                <a:cs typeface="Times New Roman" panose="02020603050405020304" pitchFamily="18" charset="0"/>
              </a:rPr>
              <a:t>opnieuw</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uitvoeren</a:t>
            </a:r>
            <a:r>
              <a:rPr lang="en-US" sz="1400" dirty="0">
                <a:latin typeface="+mj-lt"/>
                <a:cs typeface="Times New Roman" panose="02020603050405020304" pitchFamily="18" charset="0"/>
              </a:rPr>
              <a:t>. </a:t>
            </a:r>
          </a:p>
          <a:p>
            <a:pPr marL="0" indent="0" algn="ctr">
              <a:buNone/>
            </a:pPr>
            <a:endParaRPr lang="en-US" sz="2000" dirty="0">
              <a:latin typeface="+mj-lt"/>
              <a:cs typeface="Times New Roman" panose="02020603050405020304" pitchFamily="18" charset="0"/>
            </a:endParaRPr>
          </a:p>
          <a:p>
            <a:pPr marL="0" indent="0" algn="ctr">
              <a:buNone/>
            </a:pPr>
            <a:r>
              <a:rPr lang="en-US" sz="1400" dirty="0" err="1">
                <a:cs typeface="Times New Roman" panose="02020603050405020304" pitchFamily="18" charset="0"/>
              </a:rPr>
              <a:t>Als</a:t>
            </a:r>
            <a:r>
              <a:rPr lang="en-US" sz="1400" dirty="0">
                <a:cs typeface="Times New Roman" panose="02020603050405020304" pitchFamily="18" charset="0"/>
              </a:rPr>
              <a:t> je nog </a:t>
            </a:r>
            <a:r>
              <a:rPr lang="en-US" sz="1400" dirty="0" err="1">
                <a:cs typeface="Times New Roman" panose="02020603050405020304" pitchFamily="18" charset="0"/>
              </a:rPr>
              <a:t>vragen</a:t>
            </a:r>
            <a:r>
              <a:rPr lang="en-US" sz="1400" dirty="0">
                <a:cs typeface="Times New Roman" panose="02020603050405020304" pitchFamily="18" charset="0"/>
              </a:rPr>
              <a:t> </a:t>
            </a:r>
            <a:r>
              <a:rPr lang="en-US" sz="1400" dirty="0" err="1">
                <a:cs typeface="Times New Roman" panose="02020603050405020304" pitchFamily="18" charset="0"/>
              </a:rPr>
              <a:t>hebt</a:t>
            </a:r>
            <a:r>
              <a:rPr lang="en-US" sz="1400" dirty="0">
                <a:cs typeface="Times New Roman" panose="02020603050405020304" pitchFamily="18" charset="0"/>
              </a:rPr>
              <a:t>, </a:t>
            </a:r>
            <a:r>
              <a:rPr lang="en-US" sz="1400" dirty="0" err="1">
                <a:cs typeface="Times New Roman" panose="02020603050405020304" pitchFamily="18" charset="0"/>
              </a:rPr>
              <a:t>stel</a:t>
            </a:r>
            <a:r>
              <a:rPr lang="en-US" sz="1400" dirty="0">
                <a:cs typeface="Times New Roman" panose="02020603050405020304" pitchFamily="18" charset="0"/>
              </a:rPr>
              <a:t> </a:t>
            </a:r>
            <a:r>
              <a:rPr lang="en-US" sz="1400" dirty="0" err="1">
                <a:cs typeface="Times New Roman" panose="02020603050405020304" pitchFamily="18" charset="0"/>
              </a:rPr>
              <a:t>deze</a:t>
            </a:r>
            <a:r>
              <a:rPr lang="en-US" sz="1400" dirty="0">
                <a:cs typeface="Times New Roman" panose="02020603050405020304" pitchFamily="18" charset="0"/>
              </a:rPr>
              <a:t> </a:t>
            </a:r>
            <a:r>
              <a:rPr lang="en-US" sz="1400" dirty="0" err="1">
                <a:cs typeface="Times New Roman" panose="02020603050405020304" pitchFamily="18" charset="0"/>
              </a:rPr>
              <a:t>dan</a:t>
            </a:r>
            <a:r>
              <a:rPr lang="en-US" sz="1400" dirty="0">
                <a:cs typeface="Times New Roman" panose="02020603050405020304" pitchFamily="18" charset="0"/>
              </a:rPr>
              <a:t> nu </a:t>
            </a:r>
            <a:r>
              <a:rPr lang="en-US" sz="1400" dirty="0" err="1">
                <a:cs typeface="Times New Roman" panose="02020603050405020304" pitchFamily="18" charset="0"/>
              </a:rPr>
              <a:t>aan</a:t>
            </a:r>
            <a:r>
              <a:rPr lang="en-US" sz="1400" dirty="0">
                <a:cs typeface="Times New Roman" panose="02020603050405020304" pitchFamily="18" charset="0"/>
              </a:rPr>
              <a:t> de </a:t>
            </a:r>
            <a:r>
              <a:rPr lang="en-US" sz="1400" dirty="0" err="1">
                <a:cs typeface="Times New Roman" panose="02020603050405020304" pitchFamily="18" charset="0"/>
              </a:rPr>
              <a:t>proefleider</a:t>
            </a:r>
            <a:r>
              <a:rPr lang="en-US" sz="1400" dirty="0">
                <a:cs typeface="Times New Roman" panose="02020603050405020304" pitchFamily="18" charset="0"/>
              </a:rPr>
              <a:t>!</a:t>
            </a:r>
          </a:p>
          <a:p>
            <a:pPr marL="0" indent="0" algn="ctr">
              <a:buNone/>
            </a:pPr>
            <a:endParaRPr lang="en-US" sz="2000" dirty="0">
              <a:latin typeface="+mj-lt"/>
              <a:cs typeface="Times New Roman" panose="02020603050405020304" pitchFamily="18" charset="0"/>
            </a:endParaRPr>
          </a:p>
          <a:p>
            <a:pPr marL="0" indent="0" algn="ctr">
              <a:buNone/>
            </a:pPr>
            <a:endParaRPr lang="en-US" sz="2000" dirty="0">
              <a:latin typeface="+mj-lt"/>
              <a:cs typeface="Times New Roman" panose="02020603050405020304" pitchFamily="18" charset="0"/>
            </a:endParaRPr>
          </a:p>
          <a:p>
            <a:pPr marL="0" indent="0" algn="ctr">
              <a:buNone/>
            </a:pPr>
            <a:endParaRPr lang="en-US" sz="2000" dirty="0">
              <a:latin typeface="+mj-lt"/>
              <a:cs typeface="Times New Roman" panose="02020603050405020304" pitchFamily="18" charset="0"/>
            </a:endParaRPr>
          </a:p>
        </p:txBody>
      </p:sp>
      <p:sp>
        <p:nvSpPr>
          <p:cNvPr id="4"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400" dirty="0" err="1">
                <a:cs typeface="Times New Roman" panose="02020603050405020304" pitchFamily="18" charset="0"/>
              </a:rPr>
              <a:t>Druk</a:t>
            </a:r>
            <a:r>
              <a:rPr lang="en-US" sz="1400" dirty="0">
                <a:cs typeface="Times New Roman" panose="02020603050405020304" pitchFamily="18" charset="0"/>
              </a:rPr>
              <a:t> op de </a:t>
            </a:r>
            <a:r>
              <a:rPr lang="en-US" sz="1400" dirty="0" err="1">
                <a:cs typeface="Times New Roman" panose="02020603050405020304" pitchFamily="18" charset="0"/>
              </a:rPr>
              <a:t>spatiebalk</a:t>
            </a:r>
            <a:r>
              <a:rPr lang="en-US" sz="1400" dirty="0">
                <a:cs typeface="Times New Roman" panose="02020603050405020304" pitchFamily="18" charset="0"/>
              </a:rPr>
              <a:t> om het </a:t>
            </a:r>
            <a:r>
              <a:rPr lang="en-US" sz="1400" dirty="0" err="1">
                <a:cs typeface="Times New Roman" panose="02020603050405020304" pitchFamily="18" charset="0"/>
              </a:rPr>
              <a:t>zoek</a:t>
            </a:r>
            <a:r>
              <a:rPr lang="en-US" sz="1400" dirty="0">
                <a:cs typeface="Times New Roman" panose="02020603050405020304" pitchFamily="18" charset="0"/>
              </a:rPr>
              <a:t> </a:t>
            </a:r>
            <a:r>
              <a:rPr lang="en-US" sz="1400" dirty="0" err="1">
                <a:cs typeface="Times New Roman" panose="02020603050405020304" pitchFamily="18" charset="0"/>
              </a:rPr>
              <a:t>spel</a:t>
            </a:r>
            <a:r>
              <a:rPr lang="en-US" sz="1400" dirty="0">
                <a:cs typeface="Times New Roman" panose="02020603050405020304" pitchFamily="18" charset="0"/>
              </a:rPr>
              <a:t> </a:t>
            </a:r>
            <a:r>
              <a:rPr lang="en-US" sz="1400" dirty="0" err="1">
                <a:cs typeface="Times New Roman" panose="02020603050405020304" pitchFamily="18" charset="0"/>
              </a:rPr>
              <a:t>te</a:t>
            </a:r>
            <a:r>
              <a:rPr lang="en-US" sz="1400" dirty="0">
                <a:cs typeface="Times New Roman" panose="02020603050405020304" pitchFamily="18" charset="0"/>
              </a:rPr>
              <a:t> </a:t>
            </a:r>
            <a:r>
              <a:rPr lang="en-US" sz="1400" dirty="0" err="1">
                <a:cs typeface="Times New Roman" panose="02020603050405020304" pitchFamily="18" charset="0"/>
              </a:rPr>
              <a:t>starten</a:t>
            </a:r>
            <a:r>
              <a:rPr lang="en-US" sz="1400" dirty="0">
                <a:cs typeface="Times New Roman" panose="02020603050405020304" pitchFamily="18" charset="0"/>
              </a:rPr>
              <a:t>.</a:t>
            </a: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3329166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You will now, once again, play the search game. </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
        <p:nvSpPr>
          <p:cNvPr id="4"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latin typeface="Times New Roman" panose="02020603050405020304" pitchFamily="18" charset="0"/>
                <a:cs typeface="Times New Roman" panose="02020603050405020304" pitchFamily="18" charset="0"/>
              </a:rPr>
              <a:t>Press the spacebar to continue to the search task.</a:t>
            </a: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37077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Well done, you completed the search task.</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Let’s move on with the remainder of the experiment.</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solidFill>
                  <a:srgbClr val="FF0000"/>
                </a:solidFill>
                <a:latin typeface="Times New Roman" panose="02020603050405020304" pitchFamily="18" charset="0"/>
                <a:cs typeface="Times New Roman" panose="02020603050405020304" pitchFamily="18" charset="0"/>
              </a:rPr>
              <a:t>Please call in the experimenter in order to continue!</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
        <p:nvSpPr>
          <p:cNvPr id="4"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9927670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1400" dirty="0" err="1">
                <a:latin typeface="+mj-lt"/>
                <a:cs typeface="Times New Roman" panose="02020603050405020304" pitchFamily="18" charset="0"/>
              </a:rPr>
              <a:t>Dit</a:t>
            </a:r>
            <a:r>
              <a:rPr lang="en-US" sz="1400" dirty="0">
                <a:latin typeface="+mj-lt"/>
                <a:cs typeface="Times New Roman" panose="02020603050405020304" pitchFamily="18" charset="0"/>
              </a:rPr>
              <a:t> is het </a:t>
            </a:r>
            <a:r>
              <a:rPr lang="en-US" sz="1400" dirty="0" err="1">
                <a:latin typeface="+mj-lt"/>
                <a:cs typeface="Times New Roman" panose="02020603050405020304" pitchFamily="18" charset="0"/>
              </a:rPr>
              <a:t>einde</a:t>
            </a:r>
            <a:r>
              <a:rPr lang="en-US" sz="1400" dirty="0">
                <a:latin typeface="+mj-lt"/>
                <a:cs typeface="Times New Roman" panose="02020603050405020304" pitchFamily="18" charset="0"/>
              </a:rPr>
              <a:t> van het experiment.</a:t>
            </a:r>
          </a:p>
          <a:p>
            <a:pPr marL="0" indent="0" algn="ctr">
              <a:buNone/>
            </a:pPr>
            <a:endParaRPr lang="en-US" sz="1400" dirty="0">
              <a:latin typeface="+mj-lt"/>
              <a:cs typeface="Times New Roman" panose="02020603050405020304" pitchFamily="18" charset="0"/>
            </a:endParaRPr>
          </a:p>
          <a:p>
            <a:pPr marL="0" indent="0" algn="ctr">
              <a:buNone/>
            </a:pPr>
            <a:r>
              <a:rPr lang="en-US" sz="1400" dirty="0" err="1">
                <a:latin typeface="+mj-lt"/>
                <a:cs typeface="Times New Roman" panose="02020603050405020304" pitchFamily="18" charset="0"/>
              </a:rPr>
              <a:t>Bedankt</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voor</a:t>
            </a:r>
            <a:r>
              <a:rPr lang="en-US" sz="1400" dirty="0">
                <a:latin typeface="+mj-lt"/>
                <a:cs typeface="Times New Roman" panose="02020603050405020304" pitchFamily="18" charset="0"/>
              </a:rPr>
              <a:t> het </a:t>
            </a:r>
            <a:r>
              <a:rPr lang="en-US" sz="1400" dirty="0" err="1">
                <a:latin typeface="+mj-lt"/>
                <a:cs typeface="Times New Roman" panose="02020603050405020304" pitchFamily="18" charset="0"/>
              </a:rPr>
              <a:t>meedoen</a:t>
            </a:r>
            <a:r>
              <a:rPr lang="en-US" sz="1400" dirty="0">
                <a:latin typeface="+mj-lt"/>
                <a:cs typeface="Times New Roman" panose="02020603050405020304" pitchFamily="18" charset="0"/>
              </a:rPr>
              <a:t>!</a:t>
            </a:r>
          </a:p>
          <a:p>
            <a:pPr marL="0" indent="0" algn="ctr">
              <a:buNone/>
            </a:pPr>
            <a:endParaRPr lang="en-US" sz="1400" dirty="0">
              <a:latin typeface="+mj-lt"/>
              <a:cs typeface="Times New Roman" panose="02020603050405020304" pitchFamily="18" charset="0"/>
            </a:endParaRPr>
          </a:p>
          <a:p>
            <a:pPr marL="0" indent="0" algn="ctr">
              <a:buNone/>
            </a:pPr>
            <a:r>
              <a:rPr lang="en-US" sz="1400" dirty="0" err="1">
                <a:latin typeface="+mj-lt"/>
                <a:cs typeface="Times New Roman" panose="02020603050405020304" pitchFamily="18" charset="0"/>
              </a:rPr>
              <a:t>Je</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kunt</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je</a:t>
            </a:r>
            <a:r>
              <a:rPr lang="en-US" sz="1400" dirty="0">
                <a:latin typeface="+mj-lt"/>
                <a:cs typeface="Times New Roman" panose="02020603050405020304" pitchFamily="18" charset="0"/>
              </a:rPr>
              <a:t> nu </a:t>
            </a:r>
            <a:r>
              <a:rPr lang="en-US" sz="1400" dirty="0" err="1">
                <a:latin typeface="+mj-lt"/>
                <a:cs typeface="Times New Roman" panose="02020603050405020304" pitchFamily="18" charset="0"/>
              </a:rPr>
              <a:t>weer</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melden</a:t>
            </a:r>
            <a:r>
              <a:rPr lang="en-US" sz="1400" dirty="0">
                <a:latin typeface="+mj-lt"/>
                <a:cs typeface="Times New Roman" panose="02020603050405020304" pitchFamily="18" charset="0"/>
              </a:rPr>
              <a:t> </a:t>
            </a:r>
            <a:r>
              <a:rPr lang="en-US" sz="1400" dirty="0" err="1">
                <a:latin typeface="+mj-lt"/>
                <a:cs typeface="Times New Roman" panose="02020603050405020304" pitchFamily="18" charset="0"/>
              </a:rPr>
              <a:t>bij</a:t>
            </a:r>
            <a:r>
              <a:rPr lang="en-US" sz="1400" dirty="0">
                <a:latin typeface="+mj-lt"/>
                <a:cs typeface="Times New Roman" panose="02020603050405020304" pitchFamily="18" charset="0"/>
              </a:rPr>
              <a:t> de </a:t>
            </a:r>
            <a:r>
              <a:rPr lang="en-US" sz="1400" dirty="0" err="1">
                <a:latin typeface="+mj-lt"/>
                <a:cs typeface="Times New Roman" panose="02020603050405020304" pitchFamily="18" charset="0"/>
              </a:rPr>
              <a:t>proefleider</a:t>
            </a:r>
            <a:r>
              <a:rPr lang="en-US" sz="1400" dirty="0">
                <a:latin typeface="+mj-lt"/>
                <a:cs typeface="Times New Roman" panose="02020603050405020304" pitchFamily="18" charset="0"/>
              </a:rPr>
              <a:t>.</a:t>
            </a: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cs typeface="Times New Roman" panose="02020603050405020304" pitchFamily="18" charset="0"/>
            </a:endParaRPr>
          </a:p>
          <a:p>
            <a:pPr marL="0" indent="0" algn="ctr">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33602086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This is the end of the experiment.</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Thank you for participating!</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Please report back to the researcher to wrap things up.</a:t>
            </a:r>
          </a:p>
        </p:txBody>
      </p:sp>
    </p:spTree>
    <p:extLst>
      <p:ext uri="{BB962C8B-B14F-4D97-AF65-F5344CB8AC3E}">
        <p14:creationId xmlns:p14="http://schemas.microsoft.com/office/powerpoint/2010/main" val="2155545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3989040"/>
          </a:xfrm>
        </p:spPr>
        <p:txBody>
          <a:bodyPr>
            <a:normAutofit lnSpcReduction="10000"/>
          </a:bodyPr>
          <a:lstStyle/>
          <a:p>
            <a:pPr marL="0" indent="0" algn="ctr">
              <a:buNone/>
            </a:pPr>
            <a:r>
              <a:rPr lang="en-US" sz="2000" dirty="0" err="1">
                <a:latin typeface="Times New Roman" panose="02020603050405020304" pitchFamily="18" charset="0"/>
                <a:cs typeface="Times New Roman" panose="02020603050405020304" pitchFamily="18" charset="0"/>
              </a:rPr>
              <a:t>Binnen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dit</a:t>
            </a:r>
            <a:r>
              <a:rPr lang="en-US" sz="2000" dirty="0">
                <a:latin typeface="Times New Roman" panose="02020603050405020304" pitchFamily="18" charset="0"/>
                <a:cs typeface="Times New Roman" panose="02020603050405020304" pitchFamily="18" charset="0"/>
              </a:rPr>
              <a:t> experiment </a:t>
            </a:r>
            <a:r>
              <a:rPr lang="en-US" sz="2000" dirty="0" err="1">
                <a:latin typeface="Times New Roman" panose="02020603050405020304" pitchFamily="18" charset="0"/>
                <a:cs typeface="Times New Roman" panose="02020603050405020304" pitchFamily="18" charset="0"/>
              </a:rPr>
              <a:t>zal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je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binnen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één</a:t>
            </a:r>
            <a:r>
              <a:rPr lang="en-US" sz="2000" dirty="0">
                <a:latin typeface="Times New Roman" panose="02020603050405020304" pitchFamily="18" charset="0"/>
                <a:cs typeface="Times New Roman" panose="02020603050405020304" pitchFamily="18" charset="0"/>
              </a:rPr>
              <a:t> van de taken </a:t>
            </a:r>
            <a:r>
              <a:rPr lang="en-US" sz="2000" dirty="0" err="1">
                <a:latin typeface="Times New Roman" panose="02020603050405020304" pitchFamily="18" charset="0"/>
                <a:cs typeface="Times New Roman" panose="02020603050405020304" pitchFamily="18" charset="0"/>
              </a:rPr>
              <a:t>gebruik</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gaan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maken</a:t>
            </a:r>
            <a:r>
              <a:rPr lang="en-US" sz="2000" dirty="0">
                <a:latin typeface="Times New Roman" panose="02020603050405020304" pitchFamily="18" charset="0"/>
                <a:cs typeface="Times New Roman" panose="02020603050405020304" pitchFamily="18" charset="0"/>
              </a:rPr>
              <a:t> van </a:t>
            </a:r>
            <a:r>
              <a:rPr lang="en-US" sz="2000" dirty="0" err="1">
                <a:latin typeface="Times New Roman" panose="02020603050405020304" pitchFamily="18" charset="0"/>
                <a:cs typeface="Times New Roman" panose="02020603050405020304" pitchFamily="18" charset="0"/>
              </a:rPr>
              <a:t>een</a:t>
            </a:r>
            <a:r>
              <a:rPr lang="en-US" sz="2000" dirty="0">
                <a:latin typeface="Times New Roman" panose="02020603050405020304" pitchFamily="18" charset="0"/>
                <a:cs typeface="Times New Roman" panose="02020603050405020304" pitchFamily="18" charset="0"/>
              </a:rPr>
              <a:t> joystick. Om </a:t>
            </a:r>
            <a:r>
              <a:rPr lang="en-US" sz="2000" dirty="0" err="1">
                <a:latin typeface="Times New Roman" panose="02020603050405020304" pitchFamily="18" charset="0"/>
                <a:cs typeface="Times New Roman" panose="02020603050405020304" pitchFamily="18" charset="0"/>
              </a:rPr>
              <a:t>een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idee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krijgen</a:t>
            </a:r>
            <a:r>
              <a:rPr lang="en-US" sz="2000" dirty="0">
                <a:latin typeface="Times New Roman" panose="02020603050405020304" pitchFamily="18" charset="0"/>
                <a:cs typeface="Times New Roman" panose="02020603050405020304" pitchFamily="18" charset="0"/>
              </a:rPr>
              <a:t> van de </a:t>
            </a:r>
            <a:r>
              <a:rPr lang="en-US" sz="2000" dirty="0" err="1">
                <a:latin typeface="Times New Roman" panose="02020603050405020304" pitchFamily="18" charset="0"/>
                <a:cs typeface="Times New Roman" panose="02020603050405020304" pitchFamily="18" charset="0"/>
              </a:rPr>
              <a:t>manier</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waarop</a:t>
            </a:r>
            <a:r>
              <a:rPr lang="en-US" sz="2000" dirty="0">
                <a:latin typeface="Times New Roman" panose="02020603050405020304" pitchFamily="18" charset="0"/>
                <a:cs typeface="Times New Roman" panose="02020603050405020304" pitchFamily="18" charset="0"/>
              </a:rPr>
              <a:t> de joystick </a:t>
            </a:r>
            <a:r>
              <a:rPr lang="en-US" sz="2000" dirty="0" err="1">
                <a:latin typeface="Times New Roman" panose="02020603050405020304" pitchFamily="18" charset="0"/>
                <a:cs typeface="Times New Roman" panose="02020603050405020304" pitchFamily="18" charset="0"/>
              </a:rPr>
              <a:t>gebruikt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dient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worden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zal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je</a:t>
            </a:r>
            <a:r>
              <a:rPr lang="en-US" sz="2000" dirty="0">
                <a:latin typeface="Times New Roman" panose="02020603050405020304" pitchFamily="18" charset="0"/>
                <a:cs typeface="Times New Roman" panose="02020603050405020304" pitchFamily="18" charset="0"/>
              </a:rPr>
              <a:t> nu de </a:t>
            </a:r>
            <a:r>
              <a:rPr lang="en-US" sz="2000" dirty="0" err="1">
                <a:latin typeface="Times New Roman" panose="02020603050405020304" pitchFamily="18" charset="0"/>
                <a:cs typeface="Times New Roman" panose="02020603050405020304" pitchFamily="18" charset="0"/>
              </a:rPr>
              <a:t>mogelijkheid</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krijgen</a:t>
            </a:r>
            <a:r>
              <a:rPr lang="en-US" sz="2000" dirty="0">
                <a:latin typeface="Times New Roman" panose="02020603050405020304" pitchFamily="18" charset="0"/>
                <a:cs typeface="Times New Roman" panose="02020603050405020304" pitchFamily="18" charset="0"/>
              </a:rPr>
              <a:t> om </a:t>
            </a:r>
            <a:r>
              <a:rPr lang="en-US" sz="2000" dirty="0" err="1">
                <a:latin typeface="Times New Roman" panose="02020603050405020304" pitchFamily="18" charset="0"/>
                <a:cs typeface="Times New Roman" panose="02020603050405020304" pitchFamily="18" charset="0"/>
              </a:rPr>
              <a:t>te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oefenen</a:t>
            </a:r>
            <a:r>
              <a:rPr lang="en-US" sz="2000" dirty="0">
                <a:latin typeface="Times New Roman" panose="02020603050405020304" pitchFamily="18" charset="0"/>
                <a:cs typeface="Times New Roman" panose="02020603050405020304" pitchFamily="18" charset="0"/>
              </a:rPr>
              <a:t> met de </a:t>
            </a:r>
            <a:r>
              <a:rPr lang="en-US" sz="2000" dirty="0" err="1">
                <a:latin typeface="Times New Roman" panose="02020603050405020304" pitchFamily="18" charset="0"/>
                <a:cs typeface="Times New Roman" panose="02020603050405020304" pitchFamily="18" charset="0"/>
              </a:rPr>
              <a:t>besturing</a:t>
            </a:r>
            <a:r>
              <a:rPr lang="en-US" sz="2000" dirty="0">
                <a:latin typeface="Times New Roman" panose="02020603050405020304" pitchFamily="18" charset="0"/>
                <a:cs typeface="Times New Roman" panose="02020603050405020304" pitchFamily="18" charset="0"/>
              </a:rPr>
              <a:t> van de joystick.</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err="1">
                <a:latin typeface="Times New Roman" panose="02020603050405020304" pitchFamily="18" charset="0"/>
                <a:cs typeface="Times New Roman" panose="02020603050405020304" pitchFamily="18" charset="0"/>
              </a:rPr>
              <a:t>Binnen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dit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oefenblok</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zal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je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een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doolhof</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zien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krijgen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Aan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jou</a:t>
            </a:r>
            <a:r>
              <a:rPr lang="en-US" sz="2000" dirty="0">
                <a:latin typeface="Times New Roman" panose="02020603050405020304" pitchFamily="18" charset="0"/>
                <a:cs typeface="Times New Roman" panose="02020603050405020304" pitchFamily="18" charset="0"/>
              </a:rPr>
              <a:t> de </a:t>
            </a:r>
            <a:r>
              <a:rPr lang="en-US" sz="2000" dirty="0" err="1">
                <a:latin typeface="Times New Roman" panose="02020603050405020304" pitchFamily="18" charset="0"/>
                <a:cs typeface="Times New Roman" panose="02020603050405020304" pitchFamily="18" charset="0"/>
              </a:rPr>
              <a:t>taak</a:t>
            </a:r>
            <a:r>
              <a:rPr lang="en-US" sz="2000" dirty="0">
                <a:latin typeface="Times New Roman" panose="02020603050405020304" pitchFamily="18" charset="0"/>
                <a:cs typeface="Times New Roman" panose="02020603050405020304" pitchFamily="18" charset="0"/>
              </a:rPr>
              <a:t> om het </a:t>
            </a:r>
            <a:r>
              <a:rPr lang="en-US" sz="2000" dirty="0" err="1">
                <a:latin typeface="Times New Roman" panose="02020603050405020304" pitchFamily="18" charset="0"/>
                <a:cs typeface="Times New Roman" panose="02020603050405020304" pitchFamily="18" charset="0"/>
              </a:rPr>
              <a:t>mannetje</a:t>
            </a:r>
            <a:r>
              <a:rPr lang="en-US" sz="2000" dirty="0">
                <a:latin typeface="Times New Roman" panose="02020603050405020304" pitchFamily="18" charset="0"/>
                <a:cs typeface="Times New Roman" panose="02020603050405020304" pitchFamily="18" charset="0"/>
              </a:rPr>
              <a:t> (    ), </a:t>
            </a:r>
            <a:r>
              <a:rPr lang="en-US" sz="2000" dirty="0" err="1">
                <a:latin typeface="Times New Roman" panose="02020603050405020304" pitchFamily="18" charset="0"/>
                <a:cs typeface="Times New Roman" panose="02020603050405020304" pitchFamily="18" charset="0"/>
              </a:rPr>
              <a:t>welke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jij</a:t>
            </a:r>
            <a:r>
              <a:rPr lang="en-US" sz="2000" dirty="0">
                <a:latin typeface="Times New Roman" panose="02020603050405020304" pitchFamily="18" charset="0"/>
                <a:cs typeface="Times New Roman" panose="02020603050405020304" pitchFamily="18" charset="0"/>
              </a:rPr>
              <a:t> door </a:t>
            </a:r>
            <a:r>
              <a:rPr lang="en-US" sz="2000" dirty="0" err="1">
                <a:latin typeface="Times New Roman" panose="02020603050405020304" pitchFamily="18" charset="0"/>
                <a:cs typeface="Times New Roman" panose="02020603050405020304" pitchFamily="18" charset="0"/>
              </a:rPr>
              <a:t>middel</a:t>
            </a:r>
            <a:r>
              <a:rPr lang="en-US" sz="2000" dirty="0">
                <a:latin typeface="Times New Roman" panose="02020603050405020304" pitchFamily="18" charset="0"/>
                <a:cs typeface="Times New Roman" panose="02020603050405020304" pitchFamily="18" charset="0"/>
              </a:rPr>
              <a:t> van de joystick </a:t>
            </a:r>
            <a:r>
              <a:rPr lang="en-US" sz="2000" dirty="0" err="1">
                <a:latin typeface="Times New Roman" panose="02020603050405020304" pitchFamily="18" charset="0"/>
                <a:cs typeface="Times New Roman" panose="02020603050405020304" pitchFamily="18" charset="0"/>
              </a:rPr>
              <a:t>zal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besturen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naar</a:t>
            </a:r>
            <a:r>
              <a:rPr lang="en-US" sz="2000" dirty="0">
                <a:latin typeface="Times New Roman" panose="02020603050405020304" pitchFamily="18" charset="0"/>
                <a:cs typeface="Times New Roman" panose="02020603050405020304" pitchFamily="18" charset="0"/>
              </a:rPr>
              <a:t> de </a:t>
            </a:r>
            <a:r>
              <a:rPr lang="en-US" sz="2000" dirty="0" err="1">
                <a:latin typeface="Times New Roman" panose="02020603050405020304" pitchFamily="18" charset="0"/>
                <a:cs typeface="Times New Roman" panose="02020603050405020304" pitchFamily="18" charset="0"/>
              </a:rPr>
              <a:t>uitgang</a:t>
            </a:r>
            <a:r>
              <a:rPr lang="en-US" sz="2000" dirty="0">
                <a:latin typeface="Times New Roman" panose="02020603050405020304" pitchFamily="18" charset="0"/>
                <a:cs typeface="Times New Roman" panose="02020603050405020304" pitchFamily="18" charset="0"/>
              </a:rPr>
              <a:t> van het </a:t>
            </a:r>
            <a:r>
              <a:rPr lang="en-US" sz="2000" dirty="0" err="1">
                <a:latin typeface="Times New Roman" panose="02020603050405020304" pitchFamily="18" charset="0"/>
                <a:cs typeface="Times New Roman" panose="02020603050405020304" pitchFamily="18" charset="0"/>
              </a:rPr>
              <a:t>doolhof</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brengen</a:t>
            </a:r>
            <a:r>
              <a:rPr lang="en-US" sz="2000" dirty="0">
                <a:latin typeface="Times New Roman" panose="02020603050405020304" pitchFamily="18" charset="0"/>
                <a:cs typeface="Times New Roman" panose="02020603050405020304" pitchFamily="18" charset="0"/>
              </a:rPr>
              <a:t>.</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Het is </a:t>
            </a:r>
            <a:r>
              <a:rPr lang="en-US" sz="2000" dirty="0" err="1">
                <a:latin typeface="Times New Roman" panose="02020603050405020304" pitchFamily="18" charset="0"/>
                <a:cs typeface="Times New Roman" panose="02020603050405020304" pitchFamily="18" charset="0"/>
              </a:rPr>
              <a:t>belangrijk</a:t>
            </a:r>
            <a:r>
              <a:rPr lang="en-US" sz="2000" dirty="0">
                <a:latin typeface="Times New Roman" panose="02020603050405020304" pitchFamily="18" charset="0"/>
                <a:cs typeface="Times New Roman" panose="02020603050405020304" pitchFamily="18" charset="0"/>
              </a:rPr>
              <a:t> om </a:t>
            </a:r>
            <a:r>
              <a:rPr lang="en-US" sz="2000" dirty="0" err="1">
                <a:latin typeface="Times New Roman" panose="02020603050405020304" pitchFamily="18" charset="0"/>
                <a:cs typeface="Times New Roman" panose="02020603050405020304" pitchFamily="18" charset="0"/>
              </a:rPr>
              <a:t>te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weten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dat</a:t>
            </a:r>
            <a:r>
              <a:rPr lang="en-US" sz="2000" dirty="0">
                <a:latin typeface="Times New Roman" panose="02020603050405020304" pitchFamily="18" charset="0"/>
                <a:cs typeface="Times New Roman" panose="02020603050405020304" pitchFamily="18" charset="0"/>
              </a:rPr>
              <a:t>, op het moment </a:t>
            </a:r>
            <a:r>
              <a:rPr lang="en-US" sz="2000" dirty="0" err="1">
                <a:latin typeface="Times New Roman" panose="02020603050405020304" pitchFamily="18" charset="0"/>
                <a:cs typeface="Times New Roman" panose="02020603050405020304" pitchFamily="18" charset="0"/>
              </a:rPr>
              <a:t>dat</a:t>
            </a:r>
            <a:r>
              <a:rPr lang="en-US" sz="2000" dirty="0">
                <a:latin typeface="Times New Roman" panose="02020603050405020304" pitchFamily="18" charset="0"/>
                <a:cs typeface="Times New Roman" panose="02020603050405020304" pitchFamily="18" charset="0"/>
              </a:rPr>
              <a:t> het </a:t>
            </a:r>
            <a:r>
              <a:rPr lang="en-US" sz="2000" dirty="0" err="1">
                <a:latin typeface="Times New Roman" panose="02020603050405020304" pitchFamily="18" charset="0"/>
                <a:cs typeface="Times New Roman" panose="02020603050405020304" pitchFamily="18" charset="0"/>
              </a:rPr>
              <a:t>mannetje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één</a:t>
            </a:r>
            <a:r>
              <a:rPr lang="en-US" sz="2000" dirty="0">
                <a:latin typeface="Times New Roman" panose="02020603050405020304" pitchFamily="18" charset="0"/>
                <a:cs typeface="Times New Roman" panose="02020603050405020304" pitchFamily="18" charset="0"/>
              </a:rPr>
              <a:t> van de </a:t>
            </a:r>
            <a:r>
              <a:rPr lang="en-US" sz="2000" dirty="0" err="1">
                <a:latin typeface="Times New Roman" panose="02020603050405020304" pitchFamily="18" charset="0"/>
                <a:cs typeface="Times New Roman" panose="02020603050405020304" pitchFamily="18" charset="0"/>
              </a:rPr>
              <a:t>muren</a:t>
            </a:r>
            <a:r>
              <a:rPr lang="en-US" sz="2000" dirty="0">
                <a:latin typeface="Times New Roman" panose="02020603050405020304" pitchFamily="18" charset="0"/>
                <a:cs typeface="Times New Roman" panose="02020603050405020304" pitchFamily="18" charset="0"/>
              </a:rPr>
              <a:t> van het </a:t>
            </a:r>
            <a:r>
              <a:rPr lang="en-US" sz="2000" dirty="0" err="1">
                <a:latin typeface="Times New Roman" panose="02020603050405020304" pitchFamily="18" charset="0"/>
                <a:cs typeface="Times New Roman" panose="02020603050405020304" pitchFamily="18" charset="0"/>
              </a:rPr>
              <a:t>doolhof</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raakt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je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opnieuw</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zal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moeten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beginnen</a:t>
            </a:r>
            <a:r>
              <a:rPr lang="en-US" sz="2000" dirty="0">
                <a:latin typeface="Times New Roman" panose="02020603050405020304" pitchFamily="18" charset="0"/>
                <a:cs typeface="Times New Roman" panose="02020603050405020304" pitchFamily="18" charset="0"/>
              </a:rPr>
              <a:t>.</a:t>
            </a:r>
          </a:p>
          <a:p>
            <a:pPr marL="0" indent="0" algn="ctr">
              <a:buNone/>
            </a:pPr>
            <a:r>
              <a:rPr lang="en-US" sz="2000" dirty="0">
                <a:latin typeface="Times New Roman" panose="02020603050405020304" pitchFamily="18" charset="0"/>
                <a:cs typeface="Times New Roman" panose="02020603050405020304" pitchFamily="18" charset="0"/>
              </a:rPr>
              <a:t> </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
        <p:nvSpPr>
          <p:cNvPr id="4"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err="1">
                <a:latin typeface="Times New Roman" panose="02020603050405020304" pitchFamily="18" charset="0"/>
                <a:cs typeface="Times New Roman" panose="02020603050405020304" pitchFamily="18" charset="0"/>
              </a:rPr>
              <a:t>Druk</a:t>
            </a:r>
            <a:r>
              <a:rPr lang="en-US" sz="1800" dirty="0">
                <a:latin typeface="Times New Roman" panose="02020603050405020304" pitchFamily="18" charset="0"/>
                <a:cs typeface="Times New Roman" panose="02020603050405020304" pitchFamily="18" charset="0"/>
              </a:rPr>
              <a:t> op de </a:t>
            </a:r>
            <a:r>
              <a:rPr lang="en-US" sz="1800" dirty="0" err="1">
                <a:latin typeface="Times New Roman" panose="02020603050405020304" pitchFamily="18" charset="0"/>
                <a:cs typeface="Times New Roman" panose="02020603050405020304" pitchFamily="18" charset="0"/>
              </a:rPr>
              <a:t>spatiebalk</a:t>
            </a:r>
            <a:r>
              <a:rPr lang="en-US" sz="1800" dirty="0">
                <a:latin typeface="Times New Roman" panose="02020603050405020304" pitchFamily="18" charset="0"/>
                <a:cs typeface="Times New Roman" panose="02020603050405020304" pitchFamily="18" charset="0"/>
              </a:rPr>
              <a:t> om door </a:t>
            </a:r>
            <a:r>
              <a:rPr lang="en-US" sz="1800" dirty="0" err="1">
                <a:latin typeface="Times New Roman" panose="02020603050405020304" pitchFamily="18" charset="0"/>
                <a:cs typeface="Times New Roman" panose="02020603050405020304" pitchFamily="18" charset="0"/>
              </a:rPr>
              <a:t>te</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gaan</a:t>
            </a:r>
            <a:r>
              <a:rPr lang="en-US" sz="1800" dirty="0">
                <a:latin typeface="Times New Roman" panose="02020603050405020304" pitchFamily="18" charset="0"/>
                <a:cs typeface="Times New Roman" panose="02020603050405020304" pitchFamily="18" charset="0"/>
              </a:rPr>
              <a:t>.</a:t>
            </a: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pic>
        <p:nvPicPr>
          <p:cNvPr id="2" name="Afbeelding 1">
            <a:extLst>
              <a:ext uri="{FF2B5EF4-FFF2-40B4-BE49-F238E27FC236}">
                <a16:creationId xmlns:a16="http://schemas.microsoft.com/office/drawing/2014/main" id="{19F89D45-8117-2347-AA9F-C2F88094068D}"/>
              </a:ext>
            </a:extLst>
          </p:cNvPr>
          <p:cNvPicPr>
            <a:picLocks noChangeAspect="1"/>
          </p:cNvPicPr>
          <p:nvPr/>
        </p:nvPicPr>
        <p:blipFill>
          <a:blip r:embed="rId2"/>
          <a:stretch>
            <a:fillRect/>
          </a:stretch>
        </p:blipFill>
        <p:spPr>
          <a:xfrm>
            <a:off x="1306364" y="3424932"/>
            <a:ext cx="241300" cy="292100"/>
          </a:xfrm>
          <a:prstGeom prst="rect">
            <a:avLst/>
          </a:prstGeom>
        </p:spPr>
      </p:pic>
    </p:spTree>
    <p:extLst>
      <p:ext uri="{BB962C8B-B14F-4D97-AF65-F5344CB8AC3E}">
        <p14:creationId xmlns:p14="http://schemas.microsoft.com/office/powerpoint/2010/main" val="24911261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3989040"/>
          </a:xfrm>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Within one of the tasks that you will perform within this experiment, you will make use of a joystick. To get a feeling for how the joystick should be used, you will now get the opportunity to practice with the way in which the joystick is controlled.</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Within this practice trial, you will be presented with a maze. Your job will be to navigate the character (    ), which you control by means of the joystick, to the exit of the maze.</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It’s important to know that, whenever the character hits one of the walls of the maze, the task will be restarted.</a:t>
            </a:r>
          </a:p>
          <a:p>
            <a:pPr marL="0" indent="0" algn="ctr">
              <a:buNone/>
            </a:pPr>
            <a:r>
              <a:rPr lang="en-US" sz="2000" dirty="0">
                <a:latin typeface="Times New Roman" panose="02020603050405020304" pitchFamily="18" charset="0"/>
                <a:cs typeface="Times New Roman" panose="02020603050405020304" pitchFamily="18" charset="0"/>
              </a:rPr>
              <a:t> </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
        <p:nvSpPr>
          <p:cNvPr id="4"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latin typeface="Times New Roman" panose="02020603050405020304" pitchFamily="18" charset="0"/>
                <a:cs typeface="Times New Roman" panose="02020603050405020304" pitchFamily="18" charset="0"/>
              </a:rPr>
              <a:t>Press the spacebar to continue.</a:t>
            </a: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pic>
        <p:nvPicPr>
          <p:cNvPr id="2" name="Afbeelding 1">
            <a:extLst>
              <a:ext uri="{FF2B5EF4-FFF2-40B4-BE49-F238E27FC236}">
                <a16:creationId xmlns:a16="http://schemas.microsoft.com/office/drawing/2014/main" id="{19F89D45-8117-2347-AA9F-C2F88094068D}"/>
              </a:ext>
            </a:extLst>
          </p:cNvPr>
          <p:cNvPicPr>
            <a:picLocks noChangeAspect="1"/>
          </p:cNvPicPr>
          <p:nvPr/>
        </p:nvPicPr>
        <p:blipFill>
          <a:blip r:embed="rId2"/>
          <a:stretch>
            <a:fillRect/>
          </a:stretch>
        </p:blipFill>
        <p:spPr>
          <a:xfrm>
            <a:off x="2627784" y="3302620"/>
            <a:ext cx="241300" cy="292100"/>
          </a:xfrm>
          <a:prstGeom prst="rect">
            <a:avLst/>
          </a:prstGeom>
        </p:spPr>
      </p:pic>
    </p:spTree>
    <p:extLst>
      <p:ext uri="{BB962C8B-B14F-4D97-AF65-F5344CB8AC3E}">
        <p14:creationId xmlns:p14="http://schemas.microsoft.com/office/powerpoint/2010/main" val="126071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3989040"/>
          </a:xfrm>
        </p:spPr>
        <p:txBody>
          <a:bodyPr>
            <a:normAutofit/>
          </a:bodyPr>
          <a:lstStyle/>
          <a:p>
            <a:pPr marL="0" indent="0" algn="ctr">
              <a:buNone/>
            </a:pPr>
            <a:r>
              <a:rPr lang="nl-NL" sz="2000" dirty="0">
                <a:latin typeface="Times New Roman" panose="02020603050405020304" pitchFamily="18" charset="0"/>
                <a:cs typeface="Times New Roman" panose="02020603050405020304" pitchFamily="18" charset="0"/>
              </a:rPr>
              <a:t>Hoe snel het mannetje zich beweegt, hangt af van de hoeveelheid druk dat jij op de joystick uitoefent. Hoe meer druk jij zet, des te sneller het mannetje zal gaan lopen.</a:t>
            </a: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r>
              <a:rPr lang="nl-NL" sz="2000" dirty="0">
                <a:latin typeface="Times New Roman" panose="02020603050405020304" pitchFamily="18" charset="0"/>
                <a:cs typeface="Times New Roman" panose="02020603050405020304" pitchFamily="18" charset="0"/>
              </a:rPr>
              <a:t>De richting waarin het mannetje loopt, hangt af van de richting waarin de joystick geduwd wordt. Druk jij de joystick bijvoorbeeld naar boven, dan zal het mannetje eveneens naar boven lopen.</a:t>
            </a: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r>
              <a:rPr lang="nl-NL" sz="2000" dirty="0">
                <a:latin typeface="Times New Roman" panose="02020603050405020304" pitchFamily="18" charset="0"/>
                <a:cs typeface="Times New Roman" panose="02020603050405020304" pitchFamily="18" charset="0"/>
              </a:rPr>
              <a:t>Omdat dit een mogelijkheid is om je bekend te maken met de besturing van de joystick, zal er geen tijdslimiet gezet worden.</a:t>
            </a:r>
          </a:p>
        </p:txBody>
      </p:sp>
      <p:sp>
        <p:nvSpPr>
          <p:cNvPr id="4"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err="1">
                <a:latin typeface="Times New Roman" panose="02020603050405020304" pitchFamily="18" charset="0"/>
                <a:cs typeface="Times New Roman" panose="02020603050405020304" pitchFamily="18" charset="0"/>
              </a:rPr>
              <a:t>Druk</a:t>
            </a:r>
            <a:r>
              <a:rPr lang="en-US" sz="1800" dirty="0">
                <a:latin typeface="Times New Roman" panose="02020603050405020304" pitchFamily="18" charset="0"/>
                <a:cs typeface="Times New Roman" panose="02020603050405020304" pitchFamily="18" charset="0"/>
              </a:rPr>
              <a:t> op de </a:t>
            </a:r>
            <a:r>
              <a:rPr lang="en-US" sz="1800" dirty="0" err="1">
                <a:latin typeface="Times New Roman" panose="02020603050405020304" pitchFamily="18" charset="0"/>
                <a:cs typeface="Times New Roman" panose="02020603050405020304" pitchFamily="18" charset="0"/>
              </a:rPr>
              <a:t>spatiebalk</a:t>
            </a:r>
            <a:r>
              <a:rPr lang="en-US" sz="1800" dirty="0">
                <a:latin typeface="Times New Roman" panose="02020603050405020304" pitchFamily="18" charset="0"/>
                <a:cs typeface="Times New Roman" panose="02020603050405020304" pitchFamily="18" charset="0"/>
              </a:rPr>
              <a:t> om door </a:t>
            </a:r>
            <a:r>
              <a:rPr lang="en-US" sz="1800" dirty="0" err="1">
                <a:latin typeface="Times New Roman" panose="02020603050405020304" pitchFamily="18" charset="0"/>
                <a:cs typeface="Times New Roman" panose="02020603050405020304" pitchFamily="18" charset="0"/>
              </a:rPr>
              <a:t>te</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gaan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naar</a:t>
            </a:r>
            <a:r>
              <a:rPr lang="en-US" sz="1800" dirty="0">
                <a:latin typeface="Times New Roman" panose="02020603050405020304" pitchFamily="18" charset="0"/>
                <a:cs typeface="Times New Roman" panose="02020603050405020304" pitchFamily="18" charset="0"/>
              </a:rPr>
              <a:t> het </a:t>
            </a:r>
            <a:r>
              <a:rPr lang="en-US" sz="1800" dirty="0" err="1">
                <a:latin typeface="Times New Roman" panose="02020603050405020304" pitchFamily="18" charset="0"/>
                <a:cs typeface="Times New Roman" panose="02020603050405020304" pitchFamily="18" charset="0"/>
              </a:rPr>
              <a:t>oefenblok</a:t>
            </a:r>
            <a:r>
              <a:rPr lang="en-US" sz="1800" dirty="0">
                <a:latin typeface="Times New Roman" panose="02020603050405020304" pitchFamily="18" charset="0"/>
                <a:cs typeface="Times New Roman" panose="02020603050405020304" pitchFamily="18" charset="0"/>
              </a:rPr>
              <a:t>.</a:t>
            </a: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1547529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3989040"/>
          </a:xfrm>
        </p:spPr>
        <p:txBody>
          <a:bodyPr>
            <a:normAutofit/>
          </a:bodyPr>
          <a:lstStyle/>
          <a:p>
            <a:pPr marL="0" indent="0" algn="ctr">
              <a:buNone/>
            </a:pPr>
            <a:r>
              <a:rPr lang="nl-NL" sz="2000" dirty="0">
                <a:latin typeface="Times New Roman" panose="02020603050405020304" pitchFamily="18" charset="0"/>
                <a:cs typeface="Times New Roman" panose="02020603050405020304" pitchFamily="18" charset="0"/>
              </a:rPr>
              <a:t>The speed </a:t>
            </a:r>
            <a:r>
              <a:rPr lang="nl-NL" sz="2000" dirty="0" err="1">
                <a:latin typeface="Times New Roman" panose="02020603050405020304" pitchFamily="18" charset="0"/>
                <a:cs typeface="Times New Roman" panose="02020603050405020304" pitchFamily="18" charset="0"/>
              </a:rPr>
              <a:t>with</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which</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character</a:t>
            </a:r>
            <a:r>
              <a:rPr lang="nl-NL" sz="2000" dirty="0">
                <a:latin typeface="Times New Roman" panose="02020603050405020304" pitchFamily="18" charset="0"/>
                <a:cs typeface="Times New Roman" panose="02020603050405020304" pitchFamily="18" charset="0"/>
              </a:rPr>
              <a:t> moves, </a:t>
            </a:r>
            <a:r>
              <a:rPr lang="nl-NL" sz="2000" dirty="0" err="1">
                <a:latin typeface="Times New Roman" panose="02020603050405020304" pitchFamily="18" charset="0"/>
                <a:cs typeface="Times New Roman" panose="02020603050405020304" pitchFamily="18" charset="0"/>
              </a:rPr>
              <a:t>depends</a:t>
            </a:r>
            <a:r>
              <a:rPr lang="nl-NL" sz="2000" dirty="0">
                <a:latin typeface="Times New Roman" panose="02020603050405020304" pitchFamily="18" charset="0"/>
                <a:cs typeface="Times New Roman" panose="02020603050405020304" pitchFamily="18" charset="0"/>
              </a:rPr>
              <a:t> on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amount</a:t>
            </a:r>
            <a:r>
              <a:rPr lang="nl-NL" sz="2000" dirty="0">
                <a:latin typeface="Times New Roman" panose="02020603050405020304" pitchFamily="18" charset="0"/>
                <a:cs typeface="Times New Roman" panose="02020603050405020304" pitchFamily="18" charset="0"/>
              </a:rPr>
              <a:t> of force </a:t>
            </a:r>
            <a:r>
              <a:rPr lang="nl-NL" sz="2000" dirty="0" err="1">
                <a:latin typeface="Times New Roman" panose="02020603050405020304" pitchFamily="18" charset="0"/>
                <a:cs typeface="Times New Roman" panose="02020603050405020304" pitchFamily="18" charset="0"/>
              </a:rPr>
              <a:t>that</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you</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exert</a:t>
            </a:r>
            <a:r>
              <a:rPr lang="nl-NL" sz="2000" dirty="0">
                <a:latin typeface="Times New Roman" panose="02020603050405020304" pitchFamily="18" charset="0"/>
                <a:cs typeface="Times New Roman" panose="02020603050405020304" pitchFamily="18" charset="0"/>
              </a:rPr>
              <a:t> on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joystick. The more force </a:t>
            </a:r>
            <a:r>
              <a:rPr lang="nl-NL" sz="2000" dirty="0" err="1">
                <a:latin typeface="Times New Roman" panose="02020603050405020304" pitchFamily="18" charset="0"/>
                <a:cs typeface="Times New Roman" panose="02020603050405020304" pitchFamily="18" charset="0"/>
              </a:rPr>
              <a:t>you</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exert</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faster</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character</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will</a:t>
            </a:r>
            <a:r>
              <a:rPr lang="nl-NL" sz="2000" dirty="0">
                <a:latin typeface="Times New Roman" panose="02020603050405020304" pitchFamily="18" charset="0"/>
                <a:cs typeface="Times New Roman" panose="02020603050405020304" pitchFamily="18" charset="0"/>
              </a:rPr>
              <a:t> walk.</a:t>
            </a: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r>
              <a:rPr lang="nl-NL" sz="2000" dirty="0">
                <a:latin typeface="Times New Roman" panose="02020603050405020304" pitchFamily="18" charset="0"/>
                <a:cs typeface="Times New Roman" panose="02020603050405020304" pitchFamily="18" charset="0"/>
              </a:rPr>
              <a:t>The </a:t>
            </a:r>
            <a:r>
              <a:rPr lang="nl-NL" sz="2000" dirty="0" err="1">
                <a:latin typeface="Times New Roman" panose="02020603050405020304" pitchFamily="18" charset="0"/>
                <a:cs typeface="Times New Roman" panose="02020603050405020304" pitchFamily="18" charset="0"/>
              </a:rPr>
              <a:t>direction</a:t>
            </a:r>
            <a:r>
              <a:rPr lang="nl-NL" sz="2000" dirty="0">
                <a:latin typeface="Times New Roman" panose="02020603050405020304" pitchFamily="18" charset="0"/>
                <a:cs typeface="Times New Roman" panose="02020603050405020304" pitchFamily="18" charset="0"/>
              </a:rPr>
              <a:t> in </a:t>
            </a:r>
            <a:r>
              <a:rPr lang="nl-NL" sz="2000" dirty="0" err="1">
                <a:latin typeface="Times New Roman" panose="02020603050405020304" pitchFamily="18" charset="0"/>
                <a:cs typeface="Times New Roman" panose="02020603050405020304" pitchFamily="18" charset="0"/>
              </a:rPr>
              <a:t>which</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character</a:t>
            </a:r>
            <a:r>
              <a:rPr lang="nl-NL" sz="2000" dirty="0">
                <a:latin typeface="Times New Roman" panose="02020603050405020304" pitchFamily="18" charset="0"/>
                <a:cs typeface="Times New Roman" panose="02020603050405020304" pitchFamily="18" charset="0"/>
              </a:rPr>
              <a:t> moves is </a:t>
            </a:r>
            <a:r>
              <a:rPr lang="nl-NL" sz="2000" dirty="0" err="1">
                <a:latin typeface="Times New Roman" panose="02020603050405020304" pitchFamily="18" charset="0"/>
                <a:cs typeface="Times New Roman" panose="02020603050405020304" pitchFamily="18" charset="0"/>
              </a:rPr>
              <a:t>dependent</a:t>
            </a:r>
            <a:r>
              <a:rPr lang="nl-NL" sz="2000" dirty="0">
                <a:latin typeface="Times New Roman" panose="02020603050405020304" pitchFamily="18" charset="0"/>
                <a:cs typeface="Times New Roman" panose="02020603050405020304" pitchFamily="18" charset="0"/>
              </a:rPr>
              <a:t> on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direction</a:t>
            </a:r>
            <a:r>
              <a:rPr lang="nl-NL" sz="2000" dirty="0">
                <a:latin typeface="Times New Roman" panose="02020603050405020304" pitchFamily="18" charset="0"/>
                <a:cs typeface="Times New Roman" panose="02020603050405020304" pitchFamily="18" charset="0"/>
              </a:rPr>
              <a:t> in </a:t>
            </a:r>
            <a:r>
              <a:rPr lang="nl-NL" sz="2000" dirty="0" err="1">
                <a:latin typeface="Times New Roman" panose="02020603050405020304" pitchFamily="18" charset="0"/>
                <a:cs typeface="Times New Roman" panose="02020603050405020304" pitchFamily="18" charset="0"/>
              </a:rPr>
              <a:t>which</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joystick points. </a:t>
            </a:r>
            <a:r>
              <a:rPr lang="nl-NL" sz="2000" dirty="0" err="1">
                <a:latin typeface="Times New Roman" panose="02020603050405020304" pitchFamily="18" charset="0"/>
                <a:cs typeface="Times New Roman" panose="02020603050405020304" pitchFamily="18" charset="0"/>
              </a:rPr>
              <a:t>If</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you</a:t>
            </a:r>
            <a:r>
              <a:rPr lang="nl-NL" sz="2000" dirty="0">
                <a:latin typeface="Times New Roman" panose="02020603050405020304" pitchFamily="18" charset="0"/>
                <a:cs typeface="Times New Roman" panose="02020603050405020304" pitchFamily="18" charset="0"/>
              </a:rPr>
              <a:t> push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joystick,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character</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will</a:t>
            </a:r>
            <a:r>
              <a:rPr lang="nl-NL" sz="2000" dirty="0">
                <a:latin typeface="Times New Roman" panose="02020603050405020304" pitchFamily="18" charset="0"/>
                <a:cs typeface="Times New Roman" panose="02020603050405020304" pitchFamily="18" charset="0"/>
              </a:rPr>
              <a:t> move </a:t>
            </a:r>
            <a:r>
              <a:rPr lang="nl-NL" sz="2000" dirty="0" err="1">
                <a:latin typeface="Times New Roman" panose="02020603050405020304" pitchFamily="18" charset="0"/>
                <a:cs typeface="Times New Roman" panose="02020603050405020304" pitchFamily="18" charset="0"/>
              </a:rPr>
              <a:t>upwards</a:t>
            </a:r>
            <a:r>
              <a:rPr lang="nl-NL" sz="2000" dirty="0">
                <a:latin typeface="Times New Roman" panose="02020603050405020304" pitchFamily="18" charset="0"/>
                <a:cs typeface="Times New Roman" panose="02020603050405020304" pitchFamily="18" charset="0"/>
              </a:rPr>
              <a:t>.</a:t>
            </a:r>
          </a:p>
          <a:p>
            <a:pPr marL="0" indent="0" algn="ctr">
              <a:buNone/>
            </a:pPr>
            <a:endParaRPr lang="nl-NL" sz="2000" dirty="0">
              <a:latin typeface="Times New Roman" panose="02020603050405020304" pitchFamily="18" charset="0"/>
              <a:cs typeface="Times New Roman" panose="02020603050405020304" pitchFamily="18" charset="0"/>
            </a:endParaRPr>
          </a:p>
          <a:p>
            <a:pPr marL="0" indent="0" algn="ctr">
              <a:buNone/>
            </a:pPr>
            <a:r>
              <a:rPr lang="nl-NL" sz="2000" dirty="0">
                <a:latin typeface="Times New Roman" panose="02020603050405020304" pitchFamily="18" charset="0"/>
                <a:cs typeface="Times New Roman" panose="02020603050405020304" pitchFamily="18" charset="0"/>
              </a:rPr>
              <a:t>As </a:t>
            </a:r>
            <a:r>
              <a:rPr lang="nl-NL" sz="2000" dirty="0" err="1">
                <a:latin typeface="Times New Roman" panose="02020603050405020304" pitchFamily="18" charset="0"/>
                <a:cs typeface="Times New Roman" panose="02020603050405020304" pitchFamily="18" charset="0"/>
              </a:rPr>
              <a:t>this</a:t>
            </a:r>
            <a:r>
              <a:rPr lang="nl-NL" sz="2000" dirty="0">
                <a:latin typeface="Times New Roman" panose="02020603050405020304" pitchFamily="18" charset="0"/>
                <a:cs typeface="Times New Roman" panose="02020603050405020304" pitchFamily="18" charset="0"/>
              </a:rPr>
              <a:t> is </a:t>
            </a:r>
            <a:r>
              <a:rPr lang="nl-NL" sz="2000" dirty="0" err="1">
                <a:latin typeface="Times New Roman" panose="02020603050405020304" pitchFamily="18" charset="0"/>
                <a:cs typeface="Times New Roman" panose="02020603050405020304" pitchFamily="18" charset="0"/>
              </a:rPr>
              <a:t>an</a:t>
            </a:r>
            <a:r>
              <a:rPr lang="nl-NL" sz="2000" dirty="0">
                <a:latin typeface="Times New Roman" panose="02020603050405020304" pitchFamily="18" charset="0"/>
                <a:cs typeface="Times New Roman" panose="02020603050405020304" pitchFamily="18" charset="0"/>
              </a:rPr>
              <a:t> opportunity </a:t>
            </a:r>
            <a:r>
              <a:rPr lang="nl-NL" sz="2000" dirty="0" err="1">
                <a:latin typeface="Times New Roman" panose="02020603050405020304" pitchFamily="18" charset="0"/>
                <a:cs typeface="Times New Roman" panose="02020603050405020304" pitchFamily="18" charset="0"/>
              </a:rPr>
              <a:t>to</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familiarise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yourself</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with</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the</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task</a:t>
            </a:r>
            <a:r>
              <a:rPr lang="nl-NL" sz="2000" dirty="0">
                <a:latin typeface="Times New Roman" panose="02020603050405020304" pitchFamily="18" charset="0"/>
                <a:cs typeface="Times New Roman" panose="02020603050405020304" pitchFamily="18" charset="0"/>
              </a:rPr>
              <a:t>, no time limit </a:t>
            </a:r>
            <a:r>
              <a:rPr lang="nl-NL" sz="2000" dirty="0" err="1">
                <a:latin typeface="Times New Roman" panose="02020603050405020304" pitchFamily="18" charset="0"/>
                <a:cs typeface="Times New Roman" panose="02020603050405020304" pitchFamily="18" charset="0"/>
              </a:rPr>
              <a:t>will</a:t>
            </a:r>
            <a:r>
              <a:rPr lang="nl-NL" sz="2000" dirty="0">
                <a:latin typeface="Times New Roman" panose="02020603050405020304" pitchFamily="18" charset="0"/>
                <a:cs typeface="Times New Roman" panose="02020603050405020304" pitchFamily="18" charset="0"/>
              </a:rPr>
              <a:t> </a:t>
            </a:r>
            <a:r>
              <a:rPr lang="nl-NL" sz="2000" dirty="0" err="1">
                <a:latin typeface="Times New Roman" panose="02020603050405020304" pitchFamily="18" charset="0"/>
                <a:cs typeface="Times New Roman" panose="02020603050405020304" pitchFamily="18" charset="0"/>
              </a:rPr>
              <a:t>be</a:t>
            </a:r>
            <a:r>
              <a:rPr lang="nl-NL" sz="2000" dirty="0">
                <a:latin typeface="Times New Roman" panose="02020603050405020304" pitchFamily="18" charset="0"/>
                <a:cs typeface="Times New Roman" panose="02020603050405020304" pitchFamily="18" charset="0"/>
              </a:rPr>
              <a:t> set.</a:t>
            </a:r>
          </a:p>
        </p:txBody>
      </p:sp>
      <p:sp>
        <p:nvSpPr>
          <p:cNvPr id="4"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latin typeface="Times New Roman" panose="02020603050405020304" pitchFamily="18" charset="0"/>
                <a:cs typeface="Times New Roman" panose="02020603050405020304" pitchFamily="18" charset="0"/>
              </a:rPr>
              <a:t>Press the spacebar to continue to the practice trial.</a:t>
            </a: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24137160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3989040"/>
          </a:xfrm>
        </p:spPr>
        <p:txBody>
          <a:bodyPr>
            <a:normAutofit/>
          </a:bodyPr>
          <a:lstStyle/>
          <a:p>
            <a:pPr marL="0" indent="0" algn="ctr">
              <a:buNone/>
            </a:pPr>
            <a:r>
              <a:rPr lang="en-US" sz="2000" dirty="0" err="1">
                <a:latin typeface="Times New Roman" panose="02020603050405020304" pitchFamily="18" charset="0"/>
                <a:cs typeface="Times New Roman" panose="02020603050405020304" pitchFamily="18" charset="0"/>
              </a:rPr>
              <a:t>Je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zult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beginnen</a:t>
            </a:r>
            <a:r>
              <a:rPr lang="en-US" sz="2000" dirty="0">
                <a:latin typeface="Times New Roman" panose="02020603050405020304" pitchFamily="18" charset="0"/>
                <a:cs typeface="Times New Roman" panose="02020603050405020304" pitchFamily="18" charset="0"/>
              </a:rPr>
              <a:t> met het </a:t>
            </a:r>
            <a:r>
              <a:rPr lang="en-US" sz="2000" dirty="0" err="1">
                <a:latin typeface="Times New Roman" panose="02020603050405020304" pitchFamily="18" charset="0"/>
                <a:cs typeface="Times New Roman" panose="02020603050405020304" pitchFamily="18" charset="0"/>
              </a:rPr>
              <a:t>oefenen</a:t>
            </a:r>
            <a:r>
              <a:rPr lang="en-US" sz="2000" dirty="0">
                <a:latin typeface="Times New Roman" panose="02020603050405020304" pitchFamily="18" charset="0"/>
                <a:cs typeface="Times New Roman" panose="02020603050405020304" pitchFamily="18" charset="0"/>
              </a:rPr>
              <a:t> van </a:t>
            </a:r>
            <a:r>
              <a:rPr lang="en-US" sz="2000" dirty="0" err="1">
                <a:latin typeface="Times New Roman" panose="02020603050405020304" pitchFamily="18" charset="0"/>
                <a:cs typeface="Times New Roman" panose="02020603050405020304" pitchFamily="18" charset="0"/>
              </a:rPr>
              <a:t>een</a:t>
            </a:r>
            <a:r>
              <a:rPr lang="en-US" sz="2000" dirty="0">
                <a:latin typeface="Times New Roman" panose="02020603050405020304" pitchFamily="18" charset="0"/>
                <a:cs typeface="Times New Roman" panose="02020603050405020304" pitchFamily="18" charset="0"/>
              </a:rPr>
              <a:t> van de twee taken die je </a:t>
            </a:r>
            <a:r>
              <a:rPr lang="en-US" sz="2000" dirty="0" err="1">
                <a:latin typeface="Times New Roman" panose="02020603050405020304" pitchFamily="18" charset="0"/>
                <a:cs typeface="Times New Roman" panose="02020603050405020304" pitchFamily="18" charset="0"/>
              </a:rPr>
              <a:t>binnen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dit</a:t>
            </a:r>
            <a:r>
              <a:rPr lang="en-US" sz="2000" dirty="0">
                <a:latin typeface="Times New Roman" panose="02020603050405020304" pitchFamily="18" charset="0"/>
                <a:cs typeface="Times New Roman" panose="02020603050405020304" pitchFamily="18" charset="0"/>
              </a:rPr>
              <a:t> experiment </a:t>
            </a:r>
            <a:r>
              <a:rPr lang="en-US" sz="2000" dirty="0" err="1">
                <a:latin typeface="Times New Roman" panose="02020603050405020304" pitchFamily="18" charset="0"/>
                <a:cs typeface="Times New Roman" panose="02020603050405020304" pitchFamily="18" charset="0"/>
              </a:rPr>
              <a:t>zal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gaan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doen</a:t>
            </a:r>
            <a:r>
              <a:rPr lang="en-US" sz="2000" dirty="0">
                <a:latin typeface="Times New Roman" panose="02020603050405020304" pitchFamily="18" charset="0"/>
                <a:cs typeface="Times New Roman" panose="02020603050405020304" pitchFamily="18" charset="0"/>
              </a:rPr>
              <a:t>.</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err="1">
                <a:latin typeface="Times New Roman" panose="02020603050405020304" pitchFamily="18" charset="0"/>
                <a:cs typeface="Times New Roman" panose="02020603050405020304" pitchFamily="18" charset="0"/>
              </a:rPr>
              <a:t>Binnen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deze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eerste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taak</a:t>
            </a:r>
            <a:r>
              <a:rPr lang="en-US" sz="2000" dirty="0">
                <a:latin typeface="Times New Roman" panose="02020603050405020304" pitchFamily="18" charset="0"/>
                <a:cs typeface="Times New Roman" panose="02020603050405020304" pitchFamily="18" charset="0"/>
              </a:rPr>
              <a:t>, wat </a:t>
            </a:r>
            <a:r>
              <a:rPr lang="en-US" sz="2000" dirty="0" err="1">
                <a:latin typeface="Times New Roman" panose="02020603050405020304" pitchFamily="18" charset="0"/>
                <a:cs typeface="Times New Roman" panose="02020603050405020304" pitchFamily="18" charset="0"/>
              </a:rPr>
              <a:t>een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zoek</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spel</a:t>
            </a:r>
            <a:r>
              <a:rPr lang="en-US" sz="2000" dirty="0">
                <a:latin typeface="Times New Roman" panose="02020603050405020304" pitchFamily="18" charset="0"/>
                <a:cs typeface="Times New Roman" panose="02020603050405020304" pitchFamily="18" charset="0"/>
              </a:rPr>
              <a:t> is, is het </a:t>
            </a:r>
            <a:r>
              <a:rPr lang="en-US" sz="2000" dirty="0" err="1">
                <a:latin typeface="Times New Roman" panose="02020603050405020304" pitchFamily="18" charset="0"/>
                <a:cs typeface="Times New Roman" panose="02020603050405020304" pitchFamily="18" charset="0"/>
              </a:rPr>
              <a:t>jouw</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doel</a:t>
            </a:r>
            <a:r>
              <a:rPr lang="en-US" sz="2000" dirty="0">
                <a:latin typeface="Times New Roman" panose="02020603050405020304" pitchFamily="18" charset="0"/>
                <a:cs typeface="Times New Roman" panose="02020603050405020304" pitchFamily="18" charset="0"/>
              </a:rPr>
              <a:t> om zo </a:t>
            </a:r>
            <a:r>
              <a:rPr lang="en-US" sz="2000" dirty="0" err="1">
                <a:latin typeface="Times New Roman" panose="02020603050405020304" pitchFamily="18" charset="0"/>
                <a:cs typeface="Times New Roman" panose="02020603050405020304" pitchFamily="18" charset="0"/>
              </a:rPr>
              <a:t>veel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mogelijk</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besjes</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verzamelen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Deze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besjes</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kunnen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alleen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gevonden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worden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binnen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bessenstruiken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welke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zelf</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weer</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verborgen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zitten</a:t>
            </a:r>
            <a:r>
              <a:rPr lang="en-US" sz="2000" dirty="0">
                <a:latin typeface="Times New Roman" panose="02020603050405020304" pitchFamily="18" charset="0"/>
                <a:cs typeface="Times New Roman" panose="02020603050405020304" pitchFamily="18" charset="0"/>
              </a:rPr>
              <a:t> in de </a:t>
            </a:r>
            <a:r>
              <a:rPr lang="en-US" sz="2000" dirty="0" err="1">
                <a:latin typeface="Times New Roman" panose="02020603050405020304" pitchFamily="18" charset="0"/>
                <a:cs typeface="Times New Roman" panose="02020603050405020304" pitchFamily="18" charset="0"/>
              </a:rPr>
              <a:t>spel-omgeving</a:t>
            </a:r>
            <a:r>
              <a:rPr lang="en-US" sz="2000" dirty="0">
                <a:latin typeface="Times New Roman" panose="02020603050405020304" pitchFamily="18" charset="0"/>
                <a:cs typeface="Times New Roman" panose="02020603050405020304" pitchFamily="18" charset="0"/>
              </a:rPr>
              <a:t>.</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err="1">
                <a:latin typeface="Times New Roman" panose="02020603050405020304" pitchFamily="18" charset="0"/>
                <a:cs typeface="Times New Roman" panose="02020603050405020304" pitchFamily="18" charset="0"/>
              </a:rPr>
              <a:t>Je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zult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dus</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actief</a:t>
            </a:r>
            <a:r>
              <a:rPr lang="en-US" sz="2000" dirty="0">
                <a:latin typeface="Times New Roman" panose="02020603050405020304" pitchFamily="18" charset="0"/>
                <a:cs typeface="Times New Roman" panose="02020603050405020304" pitchFamily="18" charset="0"/>
              </a:rPr>
              <a:t> op </a:t>
            </a:r>
            <a:r>
              <a:rPr lang="en-US" sz="2000" dirty="0" err="1">
                <a:latin typeface="Times New Roman" panose="02020603050405020304" pitchFamily="18" charset="0"/>
                <a:cs typeface="Times New Roman" panose="02020603050405020304" pitchFamily="18" charset="0"/>
              </a:rPr>
              <a:t>zoek</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moeten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gaan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naar</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deze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bessenstruiken</a:t>
            </a:r>
            <a:r>
              <a:rPr lang="en-US" sz="2000" dirty="0">
                <a:latin typeface="Times New Roman" panose="02020603050405020304" pitchFamily="18" charset="0"/>
                <a:cs typeface="Times New Roman" panose="02020603050405020304" pitchFamily="18" charset="0"/>
              </a:rPr>
              <a:t> om </a:t>
            </a:r>
            <a:r>
              <a:rPr lang="en-US" sz="2000" dirty="0" err="1">
                <a:latin typeface="Times New Roman" panose="02020603050405020304" pitchFamily="18" charset="0"/>
                <a:cs typeface="Times New Roman" panose="02020603050405020304" pitchFamily="18" charset="0"/>
              </a:rPr>
              <a:t>vervolgens</a:t>
            </a:r>
            <a:r>
              <a:rPr lang="en-US" sz="2000" dirty="0">
                <a:latin typeface="Times New Roman" panose="02020603050405020304" pitchFamily="18" charset="0"/>
                <a:cs typeface="Times New Roman" panose="02020603050405020304" pitchFamily="18" charset="0"/>
              </a:rPr>
              <a:t> zo </a:t>
            </a:r>
            <a:r>
              <a:rPr lang="en-US" sz="2000" dirty="0" err="1">
                <a:latin typeface="Times New Roman" panose="02020603050405020304" pitchFamily="18" charset="0"/>
                <a:cs typeface="Times New Roman" panose="02020603050405020304" pitchFamily="18" charset="0"/>
              </a:rPr>
              <a:t>zoveel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mogelijk</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besjes</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verzamelen</a:t>
            </a:r>
            <a:r>
              <a:rPr lang="en-US" sz="2000" dirty="0">
                <a:latin typeface="Times New Roman" panose="02020603050405020304" pitchFamily="18" charset="0"/>
                <a:cs typeface="Times New Roman" panose="02020603050405020304" pitchFamily="18" charset="0"/>
              </a:rPr>
              <a:t>. </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
        <p:nvSpPr>
          <p:cNvPr id="4"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err="1">
                <a:latin typeface="Times New Roman" panose="02020603050405020304" pitchFamily="18" charset="0"/>
                <a:cs typeface="Times New Roman" panose="02020603050405020304" pitchFamily="18" charset="0"/>
              </a:rPr>
              <a:t>Druk</a:t>
            </a:r>
            <a:r>
              <a:rPr lang="en-US" sz="1800" dirty="0">
                <a:latin typeface="Times New Roman" panose="02020603050405020304" pitchFamily="18" charset="0"/>
                <a:cs typeface="Times New Roman" panose="02020603050405020304" pitchFamily="18" charset="0"/>
              </a:rPr>
              <a:t> op de </a:t>
            </a:r>
            <a:r>
              <a:rPr lang="en-US" sz="1800" dirty="0" err="1">
                <a:latin typeface="Times New Roman" panose="02020603050405020304" pitchFamily="18" charset="0"/>
                <a:cs typeface="Times New Roman" panose="02020603050405020304" pitchFamily="18" charset="0"/>
              </a:rPr>
              <a:t>spatiebalk</a:t>
            </a:r>
            <a:r>
              <a:rPr lang="en-US" sz="1800" dirty="0">
                <a:latin typeface="Times New Roman" panose="02020603050405020304" pitchFamily="18" charset="0"/>
                <a:cs typeface="Times New Roman" panose="02020603050405020304" pitchFamily="18" charset="0"/>
              </a:rPr>
              <a:t> om door </a:t>
            </a:r>
            <a:r>
              <a:rPr lang="en-US" sz="1800" dirty="0" err="1">
                <a:latin typeface="Times New Roman" panose="02020603050405020304" pitchFamily="18" charset="0"/>
                <a:cs typeface="Times New Roman" panose="02020603050405020304" pitchFamily="18" charset="0"/>
              </a:rPr>
              <a:t>te</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gaan</a:t>
            </a:r>
            <a:r>
              <a:rPr lang="en-US" sz="1800" dirty="0">
                <a:latin typeface="Times New Roman" panose="02020603050405020304" pitchFamily="18" charset="0"/>
                <a:cs typeface="Times New Roman" panose="02020603050405020304" pitchFamily="18" charset="0"/>
              </a:rPr>
              <a:t>.</a:t>
            </a: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10969695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600200"/>
            <a:ext cx="9144000" cy="3989040"/>
          </a:xfrm>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You will start by practicing one of the two tasks that you will perform within this experiment. </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Within this first task, which is a search game, your task will be to find as many berries as possible. These berries can be found within berry bushes, which themselves are hidden in the game environment.</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r>
              <a:rPr lang="en-US" sz="2000" dirty="0">
                <a:latin typeface="Times New Roman" panose="02020603050405020304" pitchFamily="18" charset="0"/>
                <a:cs typeface="Times New Roman" panose="02020603050405020304" pitchFamily="18" charset="0"/>
              </a:rPr>
              <a:t>For that reason, you will have to actively search for these berry bushes in order to obtain as many berries as possible.</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
        <p:nvSpPr>
          <p:cNvPr id="4" name="Content Placeholder 2"/>
          <p:cNvSpPr txBox="1">
            <a:spLocks/>
          </p:cNvSpPr>
          <p:nvPr/>
        </p:nvSpPr>
        <p:spPr>
          <a:xfrm>
            <a:off x="-2960" y="6337921"/>
            <a:ext cx="9144000" cy="5474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800" dirty="0">
                <a:latin typeface="Times New Roman" panose="02020603050405020304" pitchFamily="18" charset="0"/>
                <a:cs typeface="Times New Roman" panose="02020603050405020304" pitchFamily="18" charset="0"/>
              </a:rPr>
              <a:t>Press the spacebar to continue.</a:t>
            </a: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a:p>
            <a:pPr marL="0" indent="0" algn="ctr">
              <a:buFont typeface="Arial" panose="020B0604020202020204" pitchFamily="34" charset="0"/>
              <a:buNone/>
            </a:pPr>
            <a:endParaRPr lang="en-US" sz="1400" dirty="0">
              <a:latin typeface="+mj-lt"/>
              <a:cs typeface="Times New Roman" panose="02020603050405020304" pitchFamily="18" charset="0"/>
            </a:endParaRPr>
          </a:p>
        </p:txBody>
      </p:sp>
    </p:spTree>
    <p:extLst>
      <p:ext uri="{BB962C8B-B14F-4D97-AF65-F5344CB8AC3E}">
        <p14:creationId xmlns:p14="http://schemas.microsoft.com/office/powerpoint/2010/main" val="2176113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2000" dirty="0">
                <a:latin typeface="Times New Roman" panose="02020603050405020304" pitchFamily="18" charset="0"/>
                <a:cs typeface="Times New Roman" panose="02020603050405020304" pitchFamily="18" charset="0"/>
              </a:rPr>
              <a:t>Het experiment </a:t>
            </a:r>
            <a:r>
              <a:rPr lang="en-US" sz="2000" dirty="0" err="1">
                <a:latin typeface="Times New Roman" panose="02020603050405020304" pitchFamily="18" charset="0"/>
                <a:cs typeface="Times New Roman" panose="02020603050405020304" pitchFamily="18" charset="0"/>
              </a:rPr>
              <a:t>wordt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geladen</a:t>
            </a:r>
            <a:r>
              <a:rPr lang="en-US" sz="2000" dirty="0">
                <a:latin typeface="Times New Roman" panose="02020603050405020304" pitchFamily="18" charset="0"/>
                <a:cs typeface="Times New Roman" panose="02020603050405020304" pitchFamily="18" charset="0"/>
              </a:rPr>
              <a:t>.</a:t>
            </a: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a:p>
            <a:pPr marL="0" indent="0" algn="ctr">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17728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870</TotalTime>
  <Words>1393</Words>
  <Application>Microsoft Macintosh PowerPoint</Application>
  <PresentationFormat>Diavoorstelling (4:3)</PresentationFormat>
  <Paragraphs>396</Paragraphs>
  <Slides>25</Slides>
  <Notes>0</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25</vt:i4>
      </vt:variant>
    </vt:vector>
  </HeadingPairs>
  <TitlesOfParts>
    <vt:vector size="29" baseType="lpstr">
      <vt:lpstr>Arial</vt:lpstr>
      <vt:lpstr>Calibri</vt:lpstr>
      <vt:lpstr>Times New Roman</vt:lpstr>
      <vt:lpstr>Office Theme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Company>Universiteit Leiden</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Dooren, R. van</dc:creator>
  <cp:lastModifiedBy>Roel van Dooren</cp:lastModifiedBy>
  <cp:revision>65</cp:revision>
  <cp:lastPrinted>2019-02-28T14:02:58Z</cp:lastPrinted>
  <dcterms:created xsi:type="dcterms:W3CDTF">2017-01-19T08:58:54Z</dcterms:created>
  <dcterms:modified xsi:type="dcterms:W3CDTF">2019-04-24T06:22:01Z</dcterms:modified>
</cp:coreProperties>
</file>

<file path=docProps/thumbnail.jpeg>
</file>